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9"/>
  </p:notesMasterIdLst>
  <p:sldIdLst>
    <p:sldId id="260" r:id="rId2"/>
    <p:sldId id="261" r:id="rId3"/>
    <p:sldId id="262" r:id="rId4"/>
    <p:sldId id="263" r:id="rId5"/>
    <p:sldId id="268" r:id="rId6"/>
    <p:sldId id="267" r:id="rId7"/>
    <p:sldId id="25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ia LE METAYER" initials="LLM" lastIdx="1" clrIdx="0">
    <p:extLst>
      <p:ext uri="{19B8F6BF-5375-455C-9EA6-DF929625EA0E}">
        <p15:presenceInfo xmlns:p15="http://schemas.microsoft.com/office/powerpoint/2012/main" userId="S-1-5-21-614728404-1413892873-464344438-14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5"/>
  </p:normalViewPr>
  <p:slideViewPr>
    <p:cSldViewPr snapToGrid="0" snapToObjects="1">
      <p:cViewPr varScale="1">
        <p:scale>
          <a:sx n="90" d="100"/>
          <a:sy n="90" d="100"/>
        </p:scale>
        <p:origin x="1262"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3322E-0DFB-9840-B26D-9197CE2FBE8C}" type="datetimeFigureOut">
              <a:rPr lang="en-US" smtClean="0"/>
              <a:t>3/18/2021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89D4B-EDD2-E749-8217-097CBAD22C48}" type="slidenum">
              <a:rPr lang="en-US" smtClean="0"/>
              <a:t>‹#›</a:t>
            </a:fld>
            <a:endParaRPr lang="en-US"/>
          </a:p>
        </p:txBody>
      </p:sp>
    </p:spTree>
    <p:extLst>
      <p:ext uri="{BB962C8B-B14F-4D97-AF65-F5344CB8AC3E}">
        <p14:creationId xmlns:p14="http://schemas.microsoft.com/office/powerpoint/2010/main" val="93521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89D4B-EDD2-E749-8217-097CBAD22C48}" type="slidenum">
              <a:rPr lang="en-US" smtClean="0"/>
              <a:t>1</a:t>
            </a:fld>
            <a:endParaRPr lang="en-US"/>
          </a:p>
        </p:txBody>
      </p:sp>
    </p:spTree>
    <p:extLst>
      <p:ext uri="{BB962C8B-B14F-4D97-AF65-F5344CB8AC3E}">
        <p14:creationId xmlns:p14="http://schemas.microsoft.com/office/powerpoint/2010/main" val="375404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O Title ">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xmlns="" id="{D40BC389-230E-E74E-A1CC-4CA04A95DC5F}"/>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sp>
        <p:nvSpPr>
          <p:cNvPr id="11" name="Title Placeholder 1">
            <a:extLst>
              <a:ext uri="{FF2B5EF4-FFF2-40B4-BE49-F238E27FC236}">
                <a16:creationId xmlns:a16="http://schemas.microsoft.com/office/drawing/2014/main" xmlns="" id="{A02BD401-3306-A44F-BF40-440D60C3B876}"/>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dirty="0">
              <a:latin typeface="Arial" panose="020B0604020202020204" pitchFamily="34" charset="0"/>
              <a:cs typeface="Arial" panose="020B0604020202020204" pitchFamily="34" charset="0"/>
            </a:endParaRPr>
          </a:p>
        </p:txBody>
      </p:sp>
      <p:sp>
        <p:nvSpPr>
          <p:cNvPr id="8" name="Round Single Corner of Rectangle 19">
            <a:extLst>
              <a:ext uri="{FF2B5EF4-FFF2-40B4-BE49-F238E27FC236}">
                <a16:creationId xmlns:a16="http://schemas.microsoft.com/office/drawing/2014/main" xmlns="" id="{1A17D94C-B91E-2044-90C5-C1991D278D7C}"/>
              </a:ext>
            </a:extLst>
          </p:cNvPr>
          <p:cNvSpPr/>
          <p:nvPr userDrawn="1"/>
        </p:nvSpPr>
        <p:spPr>
          <a:xfrm flipV="1">
            <a:off x="-7622" y="4082546"/>
            <a:ext cx="9167525" cy="2775454"/>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11319 w 9158990"/>
              <a:gd name="connsiteY4" fmla="*/ 1160891 h 3919750"/>
              <a:gd name="connsiteX5" fmla="*/ 0 w 9158990"/>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5904 w 9158990"/>
              <a:gd name="connsiteY4" fmla="*/ 1113184 h 3919750"/>
              <a:gd name="connsiteX5" fmla="*/ 0 w 9158990"/>
              <a:gd name="connsiteY5" fmla="*/ 2886321 h 3919750"/>
              <a:gd name="connsiteX0" fmla="*/ 720 w 9159710"/>
              <a:gd name="connsiteY0" fmla="*/ 2886321 h 3919750"/>
              <a:gd name="connsiteX1" fmla="*/ 8111291 w 9159710"/>
              <a:gd name="connsiteY1" fmla="*/ 2886321 h 3919750"/>
              <a:gd name="connsiteX2" fmla="*/ 9144720 w 9159710"/>
              <a:gd name="connsiteY2" fmla="*/ 3919750 h 3919750"/>
              <a:gd name="connsiteX3" fmla="*/ 9159710 w 9159710"/>
              <a:gd name="connsiteY3" fmla="*/ 0 h 3919750"/>
              <a:gd name="connsiteX4" fmla="*/ 721 w 9159710"/>
              <a:gd name="connsiteY4" fmla="*/ 1105233 h 3919750"/>
              <a:gd name="connsiteX5" fmla="*/ 720 w 9159710"/>
              <a:gd name="connsiteY5" fmla="*/ 2886321 h 3919750"/>
              <a:gd name="connsiteX0" fmla="*/ 720 w 9144748"/>
              <a:gd name="connsiteY0" fmla="*/ 1860603 h 2894032"/>
              <a:gd name="connsiteX1" fmla="*/ 8111291 w 9144748"/>
              <a:gd name="connsiteY1" fmla="*/ 1860603 h 2894032"/>
              <a:gd name="connsiteX2" fmla="*/ 9144720 w 9144748"/>
              <a:gd name="connsiteY2" fmla="*/ 2894032 h 2894032"/>
              <a:gd name="connsiteX3" fmla="*/ 8984781 w 9144748"/>
              <a:gd name="connsiteY3" fmla="*/ 0 h 2894032"/>
              <a:gd name="connsiteX4" fmla="*/ 721 w 9144748"/>
              <a:gd name="connsiteY4" fmla="*/ 79515 h 2894032"/>
              <a:gd name="connsiteX5" fmla="*/ 720 w 9144748"/>
              <a:gd name="connsiteY5" fmla="*/ 1860603 h 2894032"/>
              <a:gd name="connsiteX0" fmla="*/ 720 w 9159710"/>
              <a:gd name="connsiteY0" fmla="*/ 1781088 h 2814517"/>
              <a:gd name="connsiteX1" fmla="*/ 8111291 w 9159710"/>
              <a:gd name="connsiteY1" fmla="*/ 1781088 h 2814517"/>
              <a:gd name="connsiteX2" fmla="*/ 9144720 w 9159710"/>
              <a:gd name="connsiteY2" fmla="*/ 2814517 h 2814517"/>
              <a:gd name="connsiteX3" fmla="*/ 9159710 w 9159710"/>
              <a:gd name="connsiteY3" fmla="*/ 39755 h 2814517"/>
              <a:gd name="connsiteX4" fmla="*/ 721 w 9159710"/>
              <a:gd name="connsiteY4" fmla="*/ 0 h 2814517"/>
              <a:gd name="connsiteX5" fmla="*/ 720 w 9159710"/>
              <a:gd name="connsiteY5" fmla="*/ 1781088 h 2814517"/>
              <a:gd name="connsiteX0" fmla="*/ 720 w 9159710"/>
              <a:gd name="connsiteY0" fmla="*/ 1789040 h 2822469"/>
              <a:gd name="connsiteX1" fmla="*/ 8111291 w 9159710"/>
              <a:gd name="connsiteY1" fmla="*/ 1789040 h 2822469"/>
              <a:gd name="connsiteX2" fmla="*/ 9144720 w 9159710"/>
              <a:gd name="connsiteY2" fmla="*/ 2822469 h 2822469"/>
              <a:gd name="connsiteX3" fmla="*/ 9159710 w 9159710"/>
              <a:gd name="connsiteY3" fmla="*/ 0 h 2822469"/>
              <a:gd name="connsiteX4" fmla="*/ 721 w 9159710"/>
              <a:gd name="connsiteY4" fmla="*/ 7952 h 2822469"/>
              <a:gd name="connsiteX5" fmla="*/ 720 w 9159710"/>
              <a:gd name="connsiteY5" fmla="*/ 1789040 h 2822469"/>
              <a:gd name="connsiteX0" fmla="*/ 720 w 9183564"/>
              <a:gd name="connsiteY0" fmla="*/ 1812894 h 2846323"/>
              <a:gd name="connsiteX1" fmla="*/ 8111291 w 9183564"/>
              <a:gd name="connsiteY1" fmla="*/ 1812894 h 2846323"/>
              <a:gd name="connsiteX2" fmla="*/ 9144720 w 9183564"/>
              <a:gd name="connsiteY2" fmla="*/ 2846323 h 2846323"/>
              <a:gd name="connsiteX3" fmla="*/ 9183564 w 9183564"/>
              <a:gd name="connsiteY3" fmla="*/ 0 h 2846323"/>
              <a:gd name="connsiteX4" fmla="*/ 721 w 9183564"/>
              <a:gd name="connsiteY4" fmla="*/ 31806 h 2846323"/>
              <a:gd name="connsiteX5" fmla="*/ 720 w 9183564"/>
              <a:gd name="connsiteY5" fmla="*/ 1812894 h 2846323"/>
              <a:gd name="connsiteX0" fmla="*/ 720 w 9159710"/>
              <a:gd name="connsiteY0" fmla="*/ 1828796 h 2862225"/>
              <a:gd name="connsiteX1" fmla="*/ 8111291 w 9159710"/>
              <a:gd name="connsiteY1" fmla="*/ 1828796 h 2862225"/>
              <a:gd name="connsiteX2" fmla="*/ 9144720 w 9159710"/>
              <a:gd name="connsiteY2" fmla="*/ 2862225 h 2862225"/>
              <a:gd name="connsiteX3" fmla="*/ 9159710 w 9159710"/>
              <a:gd name="connsiteY3" fmla="*/ 0 h 2862225"/>
              <a:gd name="connsiteX4" fmla="*/ 721 w 9159710"/>
              <a:gd name="connsiteY4" fmla="*/ 47708 h 2862225"/>
              <a:gd name="connsiteX5" fmla="*/ 720 w 9159710"/>
              <a:gd name="connsiteY5" fmla="*/ 1828796 h 2862225"/>
              <a:gd name="connsiteX0" fmla="*/ 720 w 9145349"/>
              <a:gd name="connsiteY0" fmla="*/ 1844698 h 2878127"/>
              <a:gd name="connsiteX1" fmla="*/ 8111291 w 9145349"/>
              <a:gd name="connsiteY1" fmla="*/ 1844698 h 2878127"/>
              <a:gd name="connsiteX2" fmla="*/ 9144720 w 9145349"/>
              <a:gd name="connsiteY2" fmla="*/ 2878127 h 2878127"/>
              <a:gd name="connsiteX3" fmla="*/ 9143807 w 9145349"/>
              <a:gd name="connsiteY3" fmla="*/ 0 h 2878127"/>
              <a:gd name="connsiteX4" fmla="*/ 721 w 9145349"/>
              <a:gd name="connsiteY4" fmla="*/ 63610 h 2878127"/>
              <a:gd name="connsiteX5" fmla="*/ 720 w 9145349"/>
              <a:gd name="connsiteY5" fmla="*/ 1844698 h 2878127"/>
              <a:gd name="connsiteX0" fmla="*/ 720 w 9159709"/>
              <a:gd name="connsiteY0" fmla="*/ 1820844 h 2854273"/>
              <a:gd name="connsiteX1" fmla="*/ 8111291 w 9159709"/>
              <a:gd name="connsiteY1" fmla="*/ 1820844 h 2854273"/>
              <a:gd name="connsiteX2" fmla="*/ 9144720 w 9159709"/>
              <a:gd name="connsiteY2" fmla="*/ 2854273 h 2854273"/>
              <a:gd name="connsiteX3" fmla="*/ 9159709 w 9159709"/>
              <a:gd name="connsiteY3" fmla="*/ 0 h 2854273"/>
              <a:gd name="connsiteX4" fmla="*/ 721 w 9159709"/>
              <a:gd name="connsiteY4" fmla="*/ 39756 h 2854273"/>
              <a:gd name="connsiteX5" fmla="*/ 720 w 9159709"/>
              <a:gd name="connsiteY5" fmla="*/ 1820844 h 2854273"/>
              <a:gd name="connsiteX0" fmla="*/ 720 w 9167660"/>
              <a:gd name="connsiteY0" fmla="*/ 1796990 h 2830419"/>
              <a:gd name="connsiteX1" fmla="*/ 8111291 w 9167660"/>
              <a:gd name="connsiteY1" fmla="*/ 1796990 h 2830419"/>
              <a:gd name="connsiteX2" fmla="*/ 9144720 w 9167660"/>
              <a:gd name="connsiteY2" fmla="*/ 2830419 h 2830419"/>
              <a:gd name="connsiteX3" fmla="*/ 9167660 w 9167660"/>
              <a:gd name="connsiteY3" fmla="*/ 0 h 2830419"/>
              <a:gd name="connsiteX4" fmla="*/ 721 w 9167660"/>
              <a:gd name="connsiteY4" fmla="*/ 15902 h 2830419"/>
              <a:gd name="connsiteX5" fmla="*/ 720 w 9167660"/>
              <a:gd name="connsiteY5" fmla="*/ 1796990 h 2830419"/>
              <a:gd name="connsiteX0" fmla="*/ 720 w 9159708"/>
              <a:gd name="connsiteY0" fmla="*/ 1781088 h 2814517"/>
              <a:gd name="connsiteX1" fmla="*/ 8111291 w 9159708"/>
              <a:gd name="connsiteY1" fmla="*/ 1781088 h 2814517"/>
              <a:gd name="connsiteX2" fmla="*/ 9144720 w 9159708"/>
              <a:gd name="connsiteY2" fmla="*/ 2814517 h 2814517"/>
              <a:gd name="connsiteX3" fmla="*/ 9159708 w 9159708"/>
              <a:gd name="connsiteY3" fmla="*/ 0 h 2814517"/>
              <a:gd name="connsiteX4" fmla="*/ 721 w 9159708"/>
              <a:gd name="connsiteY4" fmla="*/ 0 h 2814517"/>
              <a:gd name="connsiteX5" fmla="*/ 720 w 9159708"/>
              <a:gd name="connsiteY5" fmla="*/ 1781088 h 2814517"/>
              <a:gd name="connsiteX0" fmla="*/ 720 w 9151756"/>
              <a:gd name="connsiteY0" fmla="*/ 1804942 h 2838371"/>
              <a:gd name="connsiteX1" fmla="*/ 8111291 w 9151756"/>
              <a:gd name="connsiteY1" fmla="*/ 1804942 h 2838371"/>
              <a:gd name="connsiteX2" fmla="*/ 9144720 w 9151756"/>
              <a:gd name="connsiteY2" fmla="*/ 2838371 h 2838371"/>
              <a:gd name="connsiteX3" fmla="*/ 9151756 w 9151756"/>
              <a:gd name="connsiteY3" fmla="*/ 0 h 2838371"/>
              <a:gd name="connsiteX4" fmla="*/ 721 w 9151756"/>
              <a:gd name="connsiteY4" fmla="*/ 23854 h 2838371"/>
              <a:gd name="connsiteX5" fmla="*/ 720 w 9151756"/>
              <a:gd name="connsiteY5" fmla="*/ 1804942 h 2838371"/>
              <a:gd name="connsiteX0" fmla="*/ 8294 w 9159330"/>
              <a:gd name="connsiteY0" fmla="*/ 1821990 h 2855419"/>
              <a:gd name="connsiteX1" fmla="*/ 8118865 w 9159330"/>
              <a:gd name="connsiteY1" fmla="*/ 1821990 h 2855419"/>
              <a:gd name="connsiteX2" fmla="*/ 9152294 w 9159330"/>
              <a:gd name="connsiteY2" fmla="*/ 2855419 h 2855419"/>
              <a:gd name="connsiteX3" fmla="*/ 9159330 w 9159330"/>
              <a:gd name="connsiteY3" fmla="*/ 17048 h 2855419"/>
              <a:gd name="connsiteX4" fmla="*/ 321 w 9159330"/>
              <a:gd name="connsiteY4" fmla="*/ 0 h 2855419"/>
              <a:gd name="connsiteX5" fmla="*/ 8294 w 9159330"/>
              <a:gd name="connsiteY5" fmla="*/ 1821990 h 2855419"/>
              <a:gd name="connsiteX0" fmla="*/ 8294 w 9175260"/>
              <a:gd name="connsiteY0" fmla="*/ 1821990 h 2855419"/>
              <a:gd name="connsiteX1" fmla="*/ 8118865 w 9175260"/>
              <a:gd name="connsiteY1" fmla="*/ 1821990 h 2855419"/>
              <a:gd name="connsiteX2" fmla="*/ 9152294 w 9175260"/>
              <a:gd name="connsiteY2" fmla="*/ 2855419 h 2855419"/>
              <a:gd name="connsiteX3" fmla="*/ 9175260 w 9175260"/>
              <a:gd name="connsiteY3" fmla="*/ 687 h 2855419"/>
              <a:gd name="connsiteX4" fmla="*/ 321 w 9175260"/>
              <a:gd name="connsiteY4" fmla="*/ 0 h 2855419"/>
              <a:gd name="connsiteX5" fmla="*/ 8294 w 9175260"/>
              <a:gd name="connsiteY5" fmla="*/ 1821990 h 2855419"/>
              <a:gd name="connsiteX0" fmla="*/ 0 w 9182895"/>
              <a:gd name="connsiteY0" fmla="*/ 1813810 h 2855419"/>
              <a:gd name="connsiteX1" fmla="*/ 8126500 w 9182895"/>
              <a:gd name="connsiteY1" fmla="*/ 1821990 h 2855419"/>
              <a:gd name="connsiteX2" fmla="*/ 9159929 w 9182895"/>
              <a:gd name="connsiteY2" fmla="*/ 2855419 h 2855419"/>
              <a:gd name="connsiteX3" fmla="*/ 9182895 w 9182895"/>
              <a:gd name="connsiteY3" fmla="*/ 687 h 2855419"/>
              <a:gd name="connsiteX4" fmla="*/ 7956 w 9182895"/>
              <a:gd name="connsiteY4" fmla="*/ 0 h 2855419"/>
              <a:gd name="connsiteX5" fmla="*/ 0 w 9182895"/>
              <a:gd name="connsiteY5" fmla="*/ 1813810 h 28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895" h="2855419">
                <a:moveTo>
                  <a:pt x="0" y="1813810"/>
                </a:moveTo>
                <a:lnTo>
                  <a:pt x="8126500" y="1821990"/>
                </a:lnTo>
                <a:cubicBezTo>
                  <a:pt x="8697247" y="1821990"/>
                  <a:pt x="9159929" y="2284672"/>
                  <a:pt x="9159929" y="2855419"/>
                </a:cubicBezTo>
                <a:cubicBezTo>
                  <a:pt x="9162427" y="1911098"/>
                  <a:pt x="9180397" y="945008"/>
                  <a:pt x="9182895" y="687"/>
                </a:cubicBezTo>
                <a:lnTo>
                  <a:pt x="7956" y="0"/>
                </a:lnTo>
                <a:cubicBezTo>
                  <a:pt x="5458" y="612336"/>
                  <a:pt x="2498" y="1201474"/>
                  <a:pt x="0" y="18138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ext Placeholder 8">
            <a:extLst>
              <a:ext uri="{FF2B5EF4-FFF2-40B4-BE49-F238E27FC236}">
                <a16:creationId xmlns:a16="http://schemas.microsoft.com/office/drawing/2014/main" xmlns="" id="{7EEF0C54-22DB-304F-A922-78E926538F6E}"/>
              </a:ext>
            </a:extLst>
          </p:cNvPr>
          <p:cNvSpPr>
            <a:spLocks noGrp="1"/>
          </p:cNvSpPr>
          <p:nvPr>
            <p:ph type="body" sz="quarter" idx="10" hasCustomPrompt="1"/>
          </p:nvPr>
        </p:nvSpPr>
        <p:spPr>
          <a:xfrm>
            <a:off x="539750" y="2054225"/>
            <a:ext cx="4721225" cy="1303338"/>
          </a:xfrm>
          <a:prstGeom prst="rect">
            <a:avLst/>
          </a:prstGeom>
        </p:spPr>
        <p:txBody>
          <a:bodyPr anchor="ctr" anchorCtr="0"/>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Titre de la </a:t>
            </a:r>
            <a:r>
              <a:rPr lang="en-GB" dirty="0" err="1"/>
              <a:t>présentation</a:t>
            </a:r>
            <a:endParaRPr lang="en-US" dirty="0"/>
          </a:p>
        </p:txBody>
      </p:sp>
      <p:sp>
        <p:nvSpPr>
          <p:cNvPr id="12" name="Text Placeholder 4">
            <a:extLst>
              <a:ext uri="{FF2B5EF4-FFF2-40B4-BE49-F238E27FC236}">
                <a16:creationId xmlns:a16="http://schemas.microsoft.com/office/drawing/2014/main" xmlns="" id="{7ADB3ADE-2189-6C4A-B19A-CC67DF4BB7EA}"/>
              </a:ext>
            </a:extLst>
          </p:cNvPr>
          <p:cNvSpPr>
            <a:spLocks noGrp="1"/>
          </p:cNvSpPr>
          <p:nvPr>
            <p:ph type="body" sz="quarter" idx="14" hasCustomPrompt="1"/>
          </p:nvPr>
        </p:nvSpPr>
        <p:spPr>
          <a:xfrm>
            <a:off x="628650" y="5364617"/>
            <a:ext cx="5005796" cy="365125"/>
          </a:xfrm>
          <a:prstGeom prst="rect">
            <a:avLst/>
          </a:prstGeom>
        </p:spPr>
        <p:txBody>
          <a:bodyPr lIns="0" tIns="0" rIns="0" bIns="0">
            <a:noAutofit/>
          </a:bodyPr>
          <a:lstStyle>
            <a:lvl1pPr marL="0" indent="0">
              <a:lnSpc>
                <a:spcPct val="100000"/>
              </a:lnSpc>
              <a:spcBef>
                <a:spcPts val="0"/>
              </a:spcBef>
              <a:buNone/>
              <a:defRPr sz="1400" b="1">
                <a:solidFill>
                  <a:schemeClr val="tx1"/>
                </a:solidFill>
              </a:defRPr>
            </a:lvl1pPr>
            <a:lvl2pPr>
              <a:defRPr sz="2000"/>
            </a:lvl2pPr>
            <a:lvl3pPr>
              <a:defRPr sz="2000"/>
            </a:lvl3pPr>
          </a:lstStyle>
          <a:p>
            <a:pPr lvl="0"/>
            <a:r>
              <a:rPr lang="en-GB" dirty="0"/>
              <a:t>Nom de </a:t>
            </a:r>
            <a:r>
              <a:rPr lang="en-GB" dirty="0" err="1"/>
              <a:t>l’auteur</a:t>
            </a:r>
            <a:r>
              <a:rPr lang="en-GB" dirty="0"/>
              <a:t>	</a:t>
            </a:r>
          </a:p>
        </p:txBody>
      </p:sp>
      <p:sp>
        <p:nvSpPr>
          <p:cNvPr id="13" name="Text Placeholder 4">
            <a:extLst>
              <a:ext uri="{FF2B5EF4-FFF2-40B4-BE49-F238E27FC236}">
                <a16:creationId xmlns:a16="http://schemas.microsoft.com/office/drawing/2014/main" xmlns="" id="{70F23E52-3B38-1441-AA84-5AEAD981A869}"/>
              </a:ext>
            </a:extLst>
          </p:cNvPr>
          <p:cNvSpPr>
            <a:spLocks noGrp="1"/>
          </p:cNvSpPr>
          <p:nvPr>
            <p:ph type="body" sz="quarter" idx="15" hasCustomPrompt="1"/>
          </p:nvPr>
        </p:nvSpPr>
        <p:spPr>
          <a:xfrm>
            <a:off x="628650" y="5729742"/>
            <a:ext cx="5005796"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dirty="0" err="1"/>
              <a:t>Fonction</a:t>
            </a:r>
            <a:endParaRPr lang="en-GB" dirty="0"/>
          </a:p>
          <a:p>
            <a:pPr lvl="0"/>
            <a:r>
              <a:rPr lang="en-GB" dirty="0"/>
              <a:t>Contact</a:t>
            </a:r>
          </a:p>
        </p:txBody>
      </p:sp>
      <p:sp>
        <p:nvSpPr>
          <p:cNvPr id="14" name="Text Placeholder 4">
            <a:extLst>
              <a:ext uri="{FF2B5EF4-FFF2-40B4-BE49-F238E27FC236}">
                <a16:creationId xmlns:a16="http://schemas.microsoft.com/office/drawing/2014/main" xmlns="" id="{E1B134BD-C085-654A-9D33-A04315C0DB46}"/>
              </a:ext>
            </a:extLst>
          </p:cNvPr>
          <p:cNvSpPr>
            <a:spLocks noGrp="1"/>
          </p:cNvSpPr>
          <p:nvPr>
            <p:ph type="body" sz="quarter" idx="16" hasCustomPrompt="1"/>
          </p:nvPr>
        </p:nvSpPr>
        <p:spPr>
          <a:xfrm>
            <a:off x="5826034" y="5364617"/>
            <a:ext cx="2689315" cy="365125"/>
          </a:xfrm>
          <a:prstGeom prst="rect">
            <a:avLst/>
          </a:prstGeom>
        </p:spPr>
        <p:txBody>
          <a:bodyPr lIns="0" tIns="0" rIns="0" bIns="0">
            <a:noAutofit/>
          </a:bodyPr>
          <a:lstStyle>
            <a:lvl1pPr marL="0" indent="0">
              <a:lnSpc>
                <a:spcPct val="100000"/>
              </a:lnSpc>
              <a:spcBef>
                <a:spcPts val="0"/>
              </a:spcBef>
              <a:buNone/>
              <a:defRPr sz="1400" b="0">
                <a:solidFill>
                  <a:schemeClr val="tx1"/>
                </a:solidFill>
              </a:defRPr>
            </a:lvl1pPr>
            <a:lvl2pPr>
              <a:defRPr sz="2000"/>
            </a:lvl2pPr>
            <a:lvl3pPr>
              <a:defRPr sz="2000"/>
            </a:lvl3pPr>
          </a:lstStyle>
          <a:p>
            <a:pPr lvl="0"/>
            <a:r>
              <a:rPr lang="en-GB" dirty="0" err="1"/>
              <a:t>Evénement</a:t>
            </a:r>
            <a:endParaRPr lang="en-GB" dirty="0"/>
          </a:p>
        </p:txBody>
      </p:sp>
      <p:sp>
        <p:nvSpPr>
          <p:cNvPr id="15" name="Text Placeholder 4">
            <a:extLst>
              <a:ext uri="{FF2B5EF4-FFF2-40B4-BE49-F238E27FC236}">
                <a16:creationId xmlns:a16="http://schemas.microsoft.com/office/drawing/2014/main" xmlns="" id="{609D30E8-7186-414A-A4DB-206D57D22DCC}"/>
              </a:ext>
            </a:extLst>
          </p:cNvPr>
          <p:cNvSpPr>
            <a:spLocks noGrp="1"/>
          </p:cNvSpPr>
          <p:nvPr>
            <p:ph type="body" sz="quarter" idx="17" hasCustomPrompt="1"/>
          </p:nvPr>
        </p:nvSpPr>
        <p:spPr>
          <a:xfrm>
            <a:off x="5826034" y="5729742"/>
            <a:ext cx="2689315"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dirty="0"/>
              <a:t>Date</a:t>
            </a:r>
          </a:p>
        </p:txBody>
      </p:sp>
      <p:sp>
        <p:nvSpPr>
          <p:cNvPr id="16" name="Slide Number Placeholder 5">
            <a:extLst>
              <a:ext uri="{FF2B5EF4-FFF2-40B4-BE49-F238E27FC236}">
                <a16:creationId xmlns:a16="http://schemas.microsoft.com/office/drawing/2014/main" xmlns="" id="{319C29E3-2848-0240-94EB-256663784016}"/>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cxnSp>
        <p:nvCxnSpPr>
          <p:cNvPr id="22" name="Straight Connector 21">
            <a:extLst>
              <a:ext uri="{FF2B5EF4-FFF2-40B4-BE49-F238E27FC236}">
                <a16:creationId xmlns:a16="http://schemas.microsoft.com/office/drawing/2014/main" xmlns="" id="{22179E20-8F6B-FB44-B5C9-792ACFAB27B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xmlns="" id="{F550D580-3310-F343-9FC8-26FF864639A6}"/>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8" name="Text Placeholder 2">
            <a:extLst>
              <a:ext uri="{FF2B5EF4-FFF2-40B4-BE49-F238E27FC236}">
                <a16:creationId xmlns:a16="http://schemas.microsoft.com/office/drawing/2014/main" xmlns="" id="{C51E32F1-7192-3645-96B1-71A73B357A86}"/>
              </a:ext>
            </a:extLst>
          </p:cNvPr>
          <p:cNvSpPr txBox="1">
            <a:spLocks/>
          </p:cNvSpPr>
          <p:nvPr userDrawn="1"/>
        </p:nvSpPr>
        <p:spPr>
          <a:xfrm>
            <a:off x="3100388" y="6356350"/>
            <a:ext cx="4662487" cy="365125"/>
          </a:xfrm>
          <a:prstGeom prst="rect">
            <a:avLst/>
          </a:prstGeom>
        </p:spPr>
        <p:txBody>
          <a:bodyPr rIns="0" anchor="ctr" anchorCtr="0"/>
          <a:lstStyle>
            <a:lvl1pPr marL="0" indent="0" algn="r" defTabSz="914400" rtl="0" eaLnBrk="1" latinLnBrk="0" hangingPunct="1">
              <a:lnSpc>
                <a:spcPct val="90000"/>
              </a:lnSpc>
              <a:spcBef>
                <a:spcPts val="1000"/>
              </a:spcBef>
              <a:buFont typeface="Arial" panose="020B0604020202020204" pitchFamily="34" charset="0"/>
              <a:buNone/>
              <a:defRPr lang="en-US" sz="1000" b="1" i="0" u="none" strike="noStrike"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rgbClr val="000000"/>
                </a:solidFill>
                <a:latin typeface="Arial Black" panose="020B0604020202020204" pitchFamily="34" charset="0"/>
              </a:rPr>
              <a:t>©</a:t>
            </a:r>
            <a:r>
              <a:rPr lang="en-US" sz="800" b="0" dirty="0">
                <a:solidFill>
                  <a:srgbClr val="000000"/>
                </a:solidFill>
              </a:rPr>
              <a:t> 2019 </a:t>
            </a:r>
            <a:r>
              <a:rPr lang="en-US" sz="800" b="0" dirty="0" err="1">
                <a:solidFill>
                  <a:srgbClr val="000000"/>
                </a:solidFill>
              </a:rPr>
              <a:t>Organisation</a:t>
            </a:r>
            <a:r>
              <a:rPr lang="en-US" sz="800" b="0" dirty="0">
                <a:solidFill>
                  <a:srgbClr val="000000"/>
                </a:solidFill>
              </a:rPr>
              <a:t> </a:t>
            </a:r>
            <a:r>
              <a:rPr lang="en-US" sz="800" b="0" dirty="0" err="1">
                <a:solidFill>
                  <a:srgbClr val="000000"/>
                </a:solidFill>
              </a:rPr>
              <a:t>mondiale</a:t>
            </a:r>
            <a:r>
              <a:rPr lang="en-US" sz="800" b="0" dirty="0">
                <a:solidFill>
                  <a:srgbClr val="000000"/>
                </a:solidFill>
              </a:rPr>
              <a:t> des douanes (OMD)</a:t>
            </a:r>
            <a:endParaRPr lang="en-US" sz="800" b="0" dirty="0"/>
          </a:p>
        </p:txBody>
      </p:sp>
      <p:pic>
        <p:nvPicPr>
          <p:cNvPr id="20" name="Picture 19">
            <a:extLst>
              <a:ext uri="{FF2B5EF4-FFF2-40B4-BE49-F238E27FC236}">
                <a16:creationId xmlns:a16="http://schemas.microsoft.com/office/drawing/2014/main" xmlns="" id="{8A21F38E-DC2A-2D43-B0E0-810C879857BF}"/>
              </a:ext>
            </a:extLst>
          </p:cNvPr>
          <p:cNvPicPr>
            <a:picLocks noChangeAspect="1"/>
          </p:cNvPicPr>
          <p:nvPr userDrawn="1"/>
        </p:nvPicPr>
        <p:blipFill rotWithShape="1">
          <a:blip r:embed="rId3"/>
          <a:srcRect l="11402" t="25021" r="10107" b="29917"/>
          <a:stretch/>
        </p:blipFill>
        <p:spPr>
          <a:xfrm>
            <a:off x="747423" y="771277"/>
            <a:ext cx="3824577" cy="951178"/>
          </a:xfrm>
          <a:prstGeom prst="rect">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4306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O Thank you">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21" name="Round Single Corner of Rectangle 19">
            <a:extLst>
              <a:ext uri="{FF2B5EF4-FFF2-40B4-BE49-F238E27FC236}">
                <a16:creationId xmlns:a16="http://schemas.microsoft.com/office/drawing/2014/main" xmlns="" id="{915598EF-8F82-1E4F-919F-E7C64E58ED5D}"/>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Title Placeholder 1">
            <a:extLst>
              <a:ext uri="{FF2B5EF4-FFF2-40B4-BE49-F238E27FC236}">
                <a16:creationId xmlns:a16="http://schemas.microsoft.com/office/drawing/2014/main" xmlns="" id="{C06392C3-6F58-4D4B-A968-E4D35D495A5D}"/>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dirty="0">
              <a:latin typeface="Arial" panose="020B0604020202020204" pitchFamily="34" charset="0"/>
              <a:cs typeface="Arial" panose="020B0604020202020204" pitchFamily="34" charset="0"/>
            </a:endParaRPr>
          </a:p>
        </p:txBody>
      </p:sp>
      <p:sp>
        <p:nvSpPr>
          <p:cNvPr id="5" name="Title Placeholder 2">
            <a:extLst>
              <a:ext uri="{FF2B5EF4-FFF2-40B4-BE49-F238E27FC236}">
                <a16:creationId xmlns:a16="http://schemas.microsoft.com/office/drawing/2014/main" xmlns="" id="{7B95360F-BB14-784A-8533-57568D213605}"/>
              </a:ext>
            </a:extLst>
          </p:cNvPr>
          <p:cNvSpPr>
            <a:spLocks noGrp="1"/>
          </p:cNvSpPr>
          <p:nvPr>
            <p:ph type="title" hasCustomPrompt="1"/>
          </p:nvPr>
        </p:nvSpPr>
        <p:spPr>
          <a:xfrm>
            <a:off x="564204" y="2062114"/>
            <a:ext cx="5155660" cy="1313058"/>
          </a:xfrm>
          <a:prstGeom prst="rect">
            <a:avLst/>
          </a:prstGeom>
        </p:spPr>
        <p:txBody>
          <a:bodyPr vert="horz" lIns="108000" tIns="0" rIns="0" bIns="0" rtlCol="0" anchor="ctr" anchorCtr="0">
            <a:normAutofit/>
          </a:bodyPr>
          <a:lstStyle>
            <a:lvl1pPr>
              <a:defRPr>
                <a:solidFill>
                  <a:schemeClr val="bg1"/>
                </a:solidFill>
              </a:defRPr>
            </a:lvl1pPr>
          </a:lstStyle>
          <a:p>
            <a:r>
              <a:rPr lang="en-GB" dirty="0"/>
              <a:t>Merci</a:t>
            </a:r>
            <a:endParaRPr lang="en-US" dirty="0"/>
          </a:p>
        </p:txBody>
      </p:sp>
      <p:cxnSp>
        <p:nvCxnSpPr>
          <p:cNvPr id="8" name="Straight Connector 7">
            <a:extLst>
              <a:ext uri="{FF2B5EF4-FFF2-40B4-BE49-F238E27FC236}">
                <a16:creationId xmlns:a16="http://schemas.microsoft.com/office/drawing/2014/main" xmlns=""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xmlns="" id="{F94DD989-C2B3-2344-9EAA-7DE80CFA912D}"/>
              </a:ext>
            </a:extLst>
          </p:cNvPr>
          <p:cNvSpPr>
            <a:spLocks noGrp="1"/>
          </p:cNvSpPr>
          <p:nvPr>
            <p:ph type="body" sz="quarter" idx="14" hasCustomPrompt="1"/>
          </p:nvPr>
        </p:nvSpPr>
        <p:spPr>
          <a:xfrm>
            <a:off x="628650" y="4430761"/>
            <a:ext cx="7886698" cy="365125"/>
          </a:xfrm>
          <a:prstGeom prst="rect">
            <a:avLst/>
          </a:prstGeom>
        </p:spPr>
        <p:txBody>
          <a:bodyPr lIns="0">
            <a:noAutofit/>
          </a:bodyPr>
          <a:lstStyle>
            <a:lvl1pPr marL="0" indent="0">
              <a:lnSpc>
                <a:spcPct val="100000"/>
              </a:lnSpc>
              <a:spcBef>
                <a:spcPts val="0"/>
              </a:spcBef>
              <a:buNone/>
              <a:defRPr sz="1600" b="1">
                <a:solidFill>
                  <a:schemeClr val="tx1"/>
                </a:solidFill>
              </a:defRPr>
            </a:lvl1pPr>
            <a:lvl2pPr>
              <a:defRPr sz="2000"/>
            </a:lvl2pPr>
            <a:lvl3pPr>
              <a:defRPr sz="2000"/>
            </a:lvl3pPr>
          </a:lstStyle>
          <a:p>
            <a:pPr lvl="0"/>
            <a:r>
              <a:rPr lang="en-GB" dirty="0"/>
              <a:t>Nom de </a:t>
            </a:r>
            <a:r>
              <a:rPr lang="en-GB" dirty="0" err="1"/>
              <a:t>l’auteur</a:t>
            </a:r>
            <a:endParaRPr lang="en-GB" dirty="0"/>
          </a:p>
        </p:txBody>
      </p:sp>
      <p:sp>
        <p:nvSpPr>
          <p:cNvPr id="12" name="Text Placeholder 4">
            <a:extLst>
              <a:ext uri="{FF2B5EF4-FFF2-40B4-BE49-F238E27FC236}">
                <a16:creationId xmlns:a16="http://schemas.microsoft.com/office/drawing/2014/main" xmlns="" id="{C460CA67-3657-6741-B5DB-32C751A0132A}"/>
              </a:ext>
            </a:extLst>
          </p:cNvPr>
          <p:cNvSpPr>
            <a:spLocks noGrp="1"/>
          </p:cNvSpPr>
          <p:nvPr>
            <p:ph type="body" sz="quarter" idx="15" hasCustomPrompt="1"/>
          </p:nvPr>
        </p:nvSpPr>
        <p:spPr>
          <a:xfrm>
            <a:off x="628650" y="4795887"/>
            <a:ext cx="7886698" cy="895858"/>
          </a:xfrm>
          <a:prstGeom prst="rect">
            <a:avLst/>
          </a:prstGeom>
        </p:spPr>
        <p:txBody>
          <a:bodyPr lIns="0">
            <a:noAutofit/>
          </a:bodyPr>
          <a:lstStyle>
            <a:lvl1pPr marL="0" indent="0">
              <a:lnSpc>
                <a:spcPct val="100000"/>
              </a:lnSpc>
              <a:spcBef>
                <a:spcPts val="0"/>
              </a:spcBef>
              <a:buNone/>
              <a:defRPr sz="1400" b="0">
                <a:solidFill>
                  <a:schemeClr val="tx2"/>
                </a:solidFill>
              </a:defRPr>
            </a:lvl1pPr>
            <a:lvl2pPr>
              <a:defRPr sz="2000"/>
            </a:lvl2pPr>
            <a:lvl3pPr>
              <a:defRPr sz="2000"/>
            </a:lvl3pPr>
          </a:lstStyle>
          <a:p>
            <a:pPr lvl="0"/>
            <a:r>
              <a:rPr lang="en-GB" dirty="0" err="1"/>
              <a:t>Fonction</a:t>
            </a:r>
            <a:endParaRPr lang="en-GB" dirty="0"/>
          </a:p>
          <a:p>
            <a:pPr lvl="0"/>
            <a:r>
              <a:rPr lang="en-GB" dirty="0"/>
              <a:t>Contact</a:t>
            </a:r>
          </a:p>
        </p:txBody>
      </p:sp>
      <p:pic>
        <p:nvPicPr>
          <p:cNvPr id="3" name="Picture 2">
            <a:extLst>
              <a:ext uri="{FF2B5EF4-FFF2-40B4-BE49-F238E27FC236}">
                <a16:creationId xmlns:a16="http://schemas.microsoft.com/office/drawing/2014/main" xmlns="" id="{77C85340-53D9-614C-9380-A1E15A47E992}"/>
              </a:ext>
            </a:extLst>
          </p:cNvPr>
          <p:cNvPicPr>
            <a:picLocks noChangeAspect="1"/>
          </p:cNvPicPr>
          <p:nvPr userDrawn="1"/>
        </p:nvPicPr>
        <p:blipFill>
          <a:blip r:embed="rId3"/>
          <a:srcRect/>
          <a:stretch/>
        </p:blipFill>
        <p:spPr>
          <a:xfrm>
            <a:off x="628650" y="5786794"/>
            <a:ext cx="330200" cy="330200"/>
          </a:xfrm>
          <a:prstGeom prst="rect">
            <a:avLst/>
          </a:prstGeom>
        </p:spPr>
      </p:pic>
      <p:pic>
        <p:nvPicPr>
          <p:cNvPr id="4" name="Picture 3">
            <a:extLst>
              <a:ext uri="{FF2B5EF4-FFF2-40B4-BE49-F238E27FC236}">
                <a16:creationId xmlns:a16="http://schemas.microsoft.com/office/drawing/2014/main" xmlns="" id="{1199B434-263E-C34C-AEFB-7C98F2B820CF}"/>
              </a:ext>
            </a:extLst>
          </p:cNvPr>
          <p:cNvPicPr>
            <a:picLocks noChangeAspect="1"/>
          </p:cNvPicPr>
          <p:nvPr userDrawn="1"/>
        </p:nvPicPr>
        <p:blipFill>
          <a:blip r:embed="rId4"/>
          <a:srcRect/>
          <a:stretch/>
        </p:blipFill>
        <p:spPr>
          <a:xfrm>
            <a:off x="1008197" y="5792331"/>
            <a:ext cx="330200" cy="330200"/>
          </a:xfrm>
          <a:prstGeom prst="rect">
            <a:avLst/>
          </a:prstGeom>
        </p:spPr>
      </p:pic>
      <p:pic>
        <p:nvPicPr>
          <p:cNvPr id="6" name="Picture 5">
            <a:extLst>
              <a:ext uri="{FF2B5EF4-FFF2-40B4-BE49-F238E27FC236}">
                <a16:creationId xmlns:a16="http://schemas.microsoft.com/office/drawing/2014/main" xmlns="" id="{A8FBD724-1BCC-C647-92CC-7DC115283EED}"/>
              </a:ext>
            </a:extLst>
          </p:cNvPr>
          <p:cNvPicPr>
            <a:picLocks noChangeAspect="1"/>
          </p:cNvPicPr>
          <p:nvPr userDrawn="1"/>
        </p:nvPicPr>
        <p:blipFill>
          <a:blip r:embed="rId5"/>
          <a:srcRect/>
          <a:stretch/>
        </p:blipFill>
        <p:spPr>
          <a:xfrm>
            <a:off x="1387745" y="5795089"/>
            <a:ext cx="330200" cy="330200"/>
          </a:xfrm>
          <a:prstGeom prst="rect">
            <a:avLst/>
          </a:prstGeom>
        </p:spPr>
      </p:pic>
      <p:pic>
        <p:nvPicPr>
          <p:cNvPr id="13" name="Picture 12">
            <a:extLst>
              <a:ext uri="{FF2B5EF4-FFF2-40B4-BE49-F238E27FC236}">
                <a16:creationId xmlns:a16="http://schemas.microsoft.com/office/drawing/2014/main" xmlns="" id="{1ED22E0A-5065-5F4A-9D54-011E0173093D}"/>
              </a:ext>
            </a:extLst>
          </p:cNvPr>
          <p:cNvPicPr>
            <a:picLocks noChangeAspect="1"/>
          </p:cNvPicPr>
          <p:nvPr userDrawn="1"/>
        </p:nvPicPr>
        <p:blipFill>
          <a:blip r:embed="rId6"/>
          <a:srcRect/>
          <a:stretch/>
        </p:blipFill>
        <p:spPr>
          <a:xfrm>
            <a:off x="1767292" y="5795089"/>
            <a:ext cx="330200" cy="330200"/>
          </a:xfrm>
          <a:prstGeom prst="rect">
            <a:avLst/>
          </a:prstGeom>
        </p:spPr>
      </p:pic>
      <p:sp>
        <p:nvSpPr>
          <p:cNvPr id="16" name="Slide Number Placeholder 5">
            <a:extLst>
              <a:ext uri="{FF2B5EF4-FFF2-40B4-BE49-F238E27FC236}">
                <a16:creationId xmlns:a16="http://schemas.microsoft.com/office/drawing/2014/main" xmlns="" id="{76BF1212-D342-D941-97FC-DFB97043ABF9}"/>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
        <p:nvSpPr>
          <p:cNvPr id="15" name="Title Placeholder 1">
            <a:extLst>
              <a:ext uri="{FF2B5EF4-FFF2-40B4-BE49-F238E27FC236}">
                <a16:creationId xmlns:a16="http://schemas.microsoft.com/office/drawing/2014/main" xmlns="" id="{897B0E0D-1876-6745-ABC2-F3BA876E6AE8}"/>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cxnSp>
        <p:nvCxnSpPr>
          <p:cNvPr id="19" name="Straight Connector 18">
            <a:extLst>
              <a:ext uri="{FF2B5EF4-FFF2-40B4-BE49-F238E27FC236}">
                <a16:creationId xmlns:a16="http://schemas.microsoft.com/office/drawing/2014/main" xmlns="" id="{3ED80D51-C8E6-2D4A-93F6-56D84A98798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xmlns="" id="{E9CF8198-B19E-4A45-95BF-CE5D4D89A5E4}"/>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pic>
        <p:nvPicPr>
          <p:cNvPr id="17" name="Picture 16">
            <a:extLst>
              <a:ext uri="{FF2B5EF4-FFF2-40B4-BE49-F238E27FC236}">
                <a16:creationId xmlns:a16="http://schemas.microsoft.com/office/drawing/2014/main" xmlns="" id="{A365D423-8588-3646-BC80-907067328084}"/>
              </a:ext>
            </a:extLst>
          </p:cNvPr>
          <p:cNvPicPr>
            <a:picLocks noChangeAspect="1"/>
          </p:cNvPicPr>
          <p:nvPr userDrawn="1"/>
        </p:nvPicPr>
        <p:blipFill rotWithShape="1">
          <a:blip r:embed="rId7"/>
          <a:srcRect l="11402" t="25021" r="10107" b="29917"/>
          <a:stretch/>
        </p:blipFill>
        <p:spPr>
          <a:xfrm>
            <a:off x="747423" y="771277"/>
            <a:ext cx="3824577" cy="951178"/>
          </a:xfrm>
          <a:prstGeom prst="rect">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161464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O Chap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ound Single Corner of Rectangle 19">
            <a:extLst>
              <a:ext uri="{FF2B5EF4-FFF2-40B4-BE49-F238E27FC236}">
                <a16:creationId xmlns:a16="http://schemas.microsoft.com/office/drawing/2014/main" xmlns="" id="{0D7EB36D-97BA-A745-BDC2-900964237798}"/>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Title Placeholder 2">
            <a:extLst>
              <a:ext uri="{FF2B5EF4-FFF2-40B4-BE49-F238E27FC236}">
                <a16:creationId xmlns:a16="http://schemas.microsoft.com/office/drawing/2014/main" xmlns="" id="{7B95360F-BB14-784A-8533-57568D213605}"/>
              </a:ext>
            </a:extLst>
          </p:cNvPr>
          <p:cNvSpPr>
            <a:spLocks noGrp="1"/>
          </p:cNvSpPr>
          <p:nvPr>
            <p:ph type="title"/>
          </p:nvPr>
        </p:nvSpPr>
        <p:spPr>
          <a:xfrm>
            <a:off x="548839" y="4423746"/>
            <a:ext cx="7966509" cy="529256"/>
          </a:xfrm>
          <a:prstGeom prst="rect">
            <a:avLst/>
          </a:prstGeom>
        </p:spPr>
        <p:txBody>
          <a:bodyPr vert="horz" lIns="0" tIns="0" rIns="0" bIns="0" rtlCol="0" anchor="t" anchorCtr="0">
            <a:normAutofit/>
          </a:bodyPr>
          <a:lstStyle>
            <a:lvl1pPr>
              <a:defRPr sz="2800" b="1"/>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EBD7821D-004E-B545-9D09-DD6F443095E1}"/>
              </a:ext>
            </a:extLst>
          </p:cNvPr>
          <p:cNvSpPr>
            <a:spLocks noGrp="1"/>
          </p:cNvSpPr>
          <p:nvPr>
            <p:ph type="body" sz="quarter" idx="12"/>
          </p:nvPr>
        </p:nvSpPr>
        <p:spPr>
          <a:xfrm>
            <a:off x="548840" y="5091845"/>
            <a:ext cx="7966508" cy="825500"/>
          </a:xfrm>
          <a:prstGeom prst="rect">
            <a:avLst/>
          </a:prstGeom>
        </p:spPr>
        <p:txBody>
          <a:bodyPr/>
          <a:lstStyle>
            <a:lvl1pPr marL="0" indent="0">
              <a:buNone/>
              <a:defRPr sz="2000">
                <a:solidFill>
                  <a:schemeClr val="tx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xmlns="" id="{340AC0E7-3F92-7E45-9337-357FAC398AB5}"/>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dirty="0"/>
              <a:t>Titre de la </a:t>
            </a:r>
            <a:r>
              <a:rPr lang="en-GB" dirty="0" err="1"/>
              <a:t>présentation</a:t>
            </a:r>
            <a:endParaRPr lang="en-US" dirty="0"/>
          </a:p>
        </p:txBody>
      </p:sp>
      <p:sp>
        <p:nvSpPr>
          <p:cNvPr id="14" name="Title Placeholder 2">
            <a:extLst>
              <a:ext uri="{FF2B5EF4-FFF2-40B4-BE49-F238E27FC236}">
                <a16:creationId xmlns:a16="http://schemas.microsoft.com/office/drawing/2014/main" xmlns="" id="{F7F2910B-9D2E-AE40-A43B-CA70E3528E9A}"/>
              </a:ext>
            </a:extLst>
          </p:cNvPr>
          <p:cNvSpPr txBox="1">
            <a:spLocks/>
          </p:cNvSpPr>
          <p:nvPr userDrawn="1"/>
        </p:nvSpPr>
        <p:spPr>
          <a:xfrm>
            <a:off x="564204" y="2062114"/>
            <a:ext cx="5155660" cy="1313058"/>
          </a:xfrm>
          <a:prstGeom prst="rect">
            <a:avLst/>
          </a:prstGeom>
        </p:spPr>
        <p:txBody>
          <a:bodyPr vert="horz" lIns="108000" tIns="0" rIns="0" bIns="0" rtlCol="0" anchor="ctr" anchorCtr="0">
            <a:normAutofit/>
          </a:bodyPr>
          <a:lstStyle>
            <a:lvl1pPr algn="l" defTabSz="914377" rtl="0" eaLnBrk="1" latinLnBrk="0" hangingPunct="1">
              <a:lnSpc>
                <a:spcPct val="90000"/>
              </a:lnSpc>
              <a:spcBef>
                <a:spcPct val="0"/>
              </a:spcBef>
              <a:buNone/>
              <a:defRPr sz="2800" b="1" i="0" kern="1200" baseline="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5" name="Title Placeholder 1">
            <a:extLst>
              <a:ext uri="{FF2B5EF4-FFF2-40B4-BE49-F238E27FC236}">
                <a16:creationId xmlns:a16="http://schemas.microsoft.com/office/drawing/2014/main" xmlns="" id="{9E9DED21-3B6B-2642-BCAE-8625F395E7B5}"/>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endParaRPr lang="en-US" dirty="0"/>
          </a:p>
        </p:txBody>
      </p:sp>
      <p:sp>
        <p:nvSpPr>
          <p:cNvPr id="12" name="Text Placeholder 2">
            <a:extLst>
              <a:ext uri="{FF2B5EF4-FFF2-40B4-BE49-F238E27FC236}">
                <a16:creationId xmlns:a16="http://schemas.microsoft.com/office/drawing/2014/main" xmlns="" id="{DC61ED54-3491-BD4B-85D2-08E719D3787E}"/>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3" name="Slide Number Placeholder 5">
            <a:extLst>
              <a:ext uri="{FF2B5EF4-FFF2-40B4-BE49-F238E27FC236}">
                <a16:creationId xmlns:a16="http://schemas.microsoft.com/office/drawing/2014/main" xmlns="" id="{46EA7D54-44BE-1B43-8FAE-54AB9F952705}"/>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pic>
        <p:nvPicPr>
          <p:cNvPr id="18" name="Picture 17">
            <a:extLst>
              <a:ext uri="{FF2B5EF4-FFF2-40B4-BE49-F238E27FC236}">
                <a16:creationId xmlns:a16="http://schemas.microsoft.com/office/drawing/2014/main" xmlns="" id="{128BB36B-65B0-D544-A952-C0E7096DF1CF}"/>
              </a:ext>
            </a:extLst>
          </p:cNvPr>
          <p:cNvPicPr>
            <a:picLocks noChangeAspect="1"/>
          </p:cNvPicPr>
          <p:nvPr userDrawn="1"/>
        </p:nvPicPr>
        <p:blipFill rotWithShape="1">
          <a:blip r:embed="rId3"/>
          <a:srcRect l="11402" t="25021" r="10107" b="29917"/>
          <a:stretch/>
        </p:blipFill>
        <p:spPr>
          <a:xfrm>
            <a:off x="747423" y="771277"/>
            <a:ext cx="3824577" cy="951178"/>
          </a:xfrm>
          <a:prstGeom prst="rect">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217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O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602F8-B327-DC43-AF19-E6A6E921DB4F}"/>
              </a:ext>
            </a:extLst>
          </p:cNvPr>
          <p:cNvSpPr>
            <a:spLocks noGrp="1"/>
          </p:cNvSpPr>
          <p:nvPr>
            <p:ph type="title"/>
          </p:nvPr>
        </p:nvSpPr>
        <p:spPr>
          <a:xfrm>
            <a:off x="628650" y="466583"/>
            <a:ext cx="7134225" cy="906587"/>
          </a:xfrm>
          <a:prstGeom prst="rect">
            <a:avLst/>
          </a:prstGeom>
        </p:spPr>
        <p:txBody>
          <a:bodyPr/>
          <a:lstStyle>
            <a:lvl1pPr>
              <a:defRPr sz="2800" b="1"/>
            </a:lvl1pPr>
          </a:lstStyle>
          <a:p>
            <a:r>
              <a:rPr lang="en-US" smtClean="0"/>
              <a:t>Click to edit Master title style</a:t>
            </a:r>
            <a:endParaRPr lang="en-US" dirty="0"/>
          </a:p>
        </p:txBody>
      </p:sp>
      <p:sp>
        <p:nvSpPr>
          <p:cNvPr id="5" name="Slide Number Placeholder 5">
            <a:extLst>
              <a:ext uri="{FF2B5EF4-FFF2-40B4-BE49-F238E27FC236}">
                <a16:creationId xmlns:a16="http://schemas.microsoft.com/office/drawing/2014/main" xmlns="" id="{E0851F40-DC25-C54A-8175-9755B51A8030}"/>
              </a:ext>
            </a:extLst>
          </p:cNvPr>
          <p:cNvSpPr>
            <a:spLocks noGrp="1"/>
          </p:cNvSpPr>
          <p:nvPr>
            <p:ph type="sldNum" sz="quarter" idx="12"/>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dirty="0"/>
          </a:p>
        </p:txBody>
      </p:sp>
      <p:sp>
        <p:nvSpPr>
          <p:cNvPr id="10" name="Text Placeholder 2">
            <a:extLst>
              <a:ext uri="{FF2B5EF4-FFF2-40B4-BE49-F238E27FC236}">
                <a16:creationId xmlns:a16="http://schemas.microsoft.com/office/drawing/2014/main" xmlns="" id="{3D01D93F-2C9B-0A46-96EB-41631DA40059}"/>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dirty="0"/>
              <a:t>Titre de la </a:t>
            </a:r>
            <a:r>
              <a:rPr lang="en-GB" dirty="0" err="1"/>
              <a:t>présentation</a:t>
            </a:r>
            <a:endParaRPr lang="en-US" dirty="0"/>
          </a:p>
        </p:txBody>
      </p:sp>
      <p:cxnSp>
        <p:nvCxnSpPr>
          <p:cNvPr id="6" name="Straight Connector 5">
            <a:extLst>
              <a:ext uri="{FF2B5EF4-FFF2-40B4-BE49-F238E27FC236}">
                <a16:creationId xmlns:a16="http://schemas.microsoft.com/office/drawing/2014/main" xmlns="" id="{6FF267F5-CB78-8C45-B8A2-BC31D9670473}"/>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xmlns="" id="{677A11C5-C8BA-9B44-A3C9-499431810149}"/>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www.wcoomd.org</a:t>
            </a:r>
            <a:endParaRPr lang="en-US" dirty="0"/>
          </a:p>
        </p:txBody>
      </p:sp>
      <p:sp>
        <p:nvSpPr>
          <p:cNvPr id="11" name="Text Placeholder 2">
            <a:extLst>
              <a:ext uri="{FF2B5EF4-FFF2-40B4-BE49-F238E27FC236}">
                <a16:creationId xmlns:a16="http://schemas.microsoft.com/office/drawing/2014/main" xmlns="" id="{ADFA41BA-01B0-AF4A-9795-0C4040DD95E7}"/>
              </a:ext>
            </a:extLst>
          </p:cNvPr>
          <p:cNvSpPr>
            <a:spLocks noGrp="1"/>
          </p:cNvSpPr>
          <p:nvPr>
            <p:ph idx="1"/>
          </p:nvPr>
        </p:nvSpPr>
        <p:spPr>
          <a:xfrm>
            <a:off x="628650" y="1537390"/>
            <a:ext cx="7886700" cy="4351339"/>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solidFill>
                  <a:schemeClr val="tx2"/>
                </a:solidFill>
              </a:defRPr>
            </a:lvl1pPr>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114550" indent="-285750">
              <a:buFont typeface="Arial" panose="020B0604020202020204"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xmlns="" id="{99672568-CAE5-DC4F-A638-566A1F9719AF}"/>
              </a:ext>
            </a:extLst>
          </p:cNvPr>
          <p:cNvPicPr>
            <a:picLocks noChangeAspect="1"/>
          </p:cNvPicPr>
          <p:nvPr userDrawn="1"/>
        </p:nvPicPr>
        <p:blipFill rotWithShape="1">
          <a:blip r:embed="rId2"/>
          <a:srcRect l="30768" t="25353" r="29852" b="22871"/>
          <a:stretch/>
        </p:blipFill>
        <p:spPr>
          <a:xfrm>
            <a:off x="8027900" y="365125"/>
            <a:ext cx="694681" cy="1008046"/>
          </a:xfrm>
          <a:prstGeom prst="rect">
            <a:avLst/>
          </a:prstGeom>
        </p:spPr>
      </p:pic>
    </p:spTree>
    <p:extLst>
      <p:ext uri="{BB962C8B-B14F-4D97-AF65-F5344CB8AC3E}">
        <p14:creationId xmlns:p14="http://schemas.microsoft.com/office/powerpoint/2010/main" val="354165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O Quote">
    <p:bg>
      <p:bgPr>
        <a:gradFill>
          <a:gsLst>
            <a:gs pos="0">
              <a:schemeClr val="tx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xmlns="" id="{9D53659E-8BAC-6944-83CD-BEDF22AFC263}"/>
              </a:ext>
            </a:extLst>
          </p:cNvPr>
          <p:cNvSpPr>
            <a:spLocks noGrp="1"/>
          </p:cNvSpPr>
          <p:nvPr>
            <p:ph idx="1" hasCustomPrompt="1"/>
          </p:nvPr>
        </p:nvSpPr>
        <p:spPr>
          <a:xfrm>
            <a:off x="3031434" y="1696838"/>
            <a:ext cx="5483916" cy="4351338"/>
          </a:xfrm>
          <a:prstGeom prst="rect">
            <a:avLst/>
          </a:prstGeom>
        </p:spPr>
        <p:txBody>
          <a:bodyPr vert="horz" lIns="0" tIns="0" rIns="0" bIns="0" rtlCol="0">
            <a:normAutofit/>
          </a:bodyPr>
          <a:lstStyle>
            <a:lvl1pPr marL="0" indent="0">
              <a:buNone/>
              <a:defRPr sz="2400">
                <a:solidFill>
                  <a:schemeClr val="bg1"/>
                </a:solidFill>
              </a:defRPr>
            </a:lvl1pPr>
          </a:lstStyle>
          <a:p>
            <a:pPr lvl="0"/>
            <a:r>
              <a:rPr lang="en-GB" dirty="0"/>
              <a:t>Click to edit Master text styles</a:t>
            </a:r>
            <a:endParaRPr lang="en-US" dirty="0"/>
          </a:p>
        </p:txBody>
      </p:sp>
      <p:sp>
        <p:nvSpPr>
          <p:cNvPr id="4" name="Picture Placeholder 3">
            <a:extLst>
              <a:ext uri="{FF2B5EF4-FFF2-40B4-BE49-F238E27FC236}">
                <a16:creationId xmlns:a16="http://schemas.microsoft.com/office/drawing/2014/main" xmlns="" id="{2AB5177A-BE1D-8F45-A838-1315E60833BE}"/>
              </a:ext>
            </a:extLst>
          </p:cNvPr>
          <p:cNvSpPr>
            <a:spLocks noGrp="1"/>
          </p:cNvSpPr>
          <p:nvPr>
            <p:ph type="pic" sz="quarter" idx="19" hasCustomPrompt="1"/>
          </p:nvPr>
        </p:nvSpPr>
        <p:spPr>
          <a:xfrm flipH="1">
            <a:off x="408362" y="1696838"/>
            <a:ext cx="2211388" cy="2297112"/>
          </a:xfrm>
          <a:prstGeom prst="round1Rect">
            <a:avLst>
              <a:gd name="adj" fmla="val 35308"/>
            </a:avLst>
          </a:prstGeom>
          <a:noFill/>
        </p:spPr>
        <p:txBody>
          <a:bodyPr/>
          <a:lstStyle>
            <a:lvl1pPr marL="0" indent="0">
              <a:buNone/>
              <a:defRPr sz="1200">
                <a:solidFill>
                  <a:schemeClr val="bg1"/>
                </a:solidFill>
              </a:defRPr>
            </a:lvl1pPr>
          </a:lstStyle>
          <a:p>
            <a:r>
              <a:rPr lang="en-GB" dirty="0" err="1"/>
              <a:t>Ajouter</a:t>
            </a:r>
            <a:r>
              <a:rPr lang="en-GB" dirty="0"/>
              <a:t> </a:t>
            </a:r>
            <a:r>
              <a:rPr lang="en-GB" dirty="0" err="1"/>
              <a:t>une</a:t>
            </a:r>
            <a:r>
              <a:rPr lang="en-GB" dirty="0"/>
              <a:t> image portrait</a:t>
            </a:r>
            <a:endParaRPr lang="en-US" dirty="0"/>
          </a:p>
        </p:txBody>
      </p:sp>
      <p:sp>
        <p:nvSpPr>
          <p:cNvPr id="11" name="Text Placeholder 10">
            <a:extLst>
              <a:ext uri="{FF2B5EF4-FFF2-40B4-BE49-F238E27FC236}">
                <a16:creationId xmlns:a16="http://schemas.microsoft.com/office/drawing/2014/main" xmlns="" id="{30319BBB-7ABA-074C-99C0-2A4D199CE431}"/>
              </a:ext>
            </a:extLst>
          </p:cNvPr>
          <p:cNvSpPr>
            <a:spLocks noGrp="1"/>
          </p:cNvSpPr>
          <p:nvPr>
            <p:ph type="body" sz="quarter" idx="20" hasCustomPrompt="1"/>
          </p:nvPr>
        </p:nvSpPr>
        <p:spPr>
          <a:xfrm>
            <a:off x="361854" y="4161240"/>
            <a:ext cx="2211387" cy="824400"/>
          </a:xfrm>
          <a:prstGeom prst="rect">
            <a:avLst/>
          </a:prstGeom>
        </p:spPr>
        <p:txBody>
          <a:bodyPr lIns="0" tIns="0" rIns="0" bIns="0"/>
          <a:lstStyle>
            <a:lvl1pPr marL="0" indent="0">
              <a:buNone/>
              <a:defRPr sz="1400">
                <a:solidFill>
                  <a:schemeClr val="bg1"/>
                </a:solidFill>
              </a:defRPr>
            </a:lvl1pPr>
          </a:lstStyle>
          <a:p>
            <a:pPr lvl="0"/>
            <a:r>
              <a:rPr lang="en-GB" dirty="0"/>
              <a:t>Nom, </a:t>
            </a:r>
            <a:r>
              <a:rPr lang="en-GB" dirty="0" err="1"/>
              <a:t>fonction</a:t>
            </a:r>
            <a:endParaRPr lang="en-US" dirty="0"/>
          </a:p>
        </p:txBody>
      </p:sp>
      <p:sp>
        <p:nvSpPr>
          <p:cNvPr id="13" name="Slide Number Placeholder 3">
            <a:extLst>
              <a:ext uri="{FF2B5EF4-FFF2-40B4-BE49-F238E27FC236}">
                <a16:creationId xmlns:a16="http://schemas.microsoft.com/office/drawing/2014/main" xmlns="" id="{4B722EEE-201A-0B4F-B37F-A8EAF1EDDD3E}"/>
              </a:ext>
            </a:extLst>
          </p:cNvPr>
          <p:cNvSpPr txBox="1">
            <a:spLocks/>
          </p:cNvSpPr>
          <p:nvPr userDrawn="1"/>
        </p:nvSpPr>
        <p:spPr>
          <a:xfrm>
            <a:off x="7933509" y="6356351"/>
            <a:ext cx="581840" cy="365125"/>
          </a:xfrm>
          <a:prstGeom prst="rect">
            <a:avLst/>
          </a:prstGeom>
        </p:spPr>
        <p:txBody>
          <a:bodyPr lIns="90000" r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F9C9D7E-A62C-AB4F-805D-1B13780151A0}" type="slidenum">
              <a:rPr lang="en-US" sz="1200" smtClean="0">
                <a:solidFill>
                  <a:schemeClr val="bg1"/>
                </a:solidFill>
                <a:latin typeface="Arial" panose="020B0604020202020204" pitchFamily="34" charset="0"/>
                <a:cs typeface="Arial" panose="020B0604020202020204" pitchFamily="34" charset="0"/>
              </a:rPr>
              <a:pPr algn="r"/>
              <a:t>‹#›</a:t>
            </a:fld>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descr="A picture containing light&#10;&#10;Description automatically generated">
            <a:extLst>
              <a:ext uri="{FF2B5EF4-FFF2-40B4-BE49-F238E27FC236}">
                <a16:creationId xmlns:a16="http://schemas.microsoft.com/office/drawing/2014/main" xmlns="" id="{F6E119F2-3F68-1244-BD29-E76416B1733C}"/>
              </a:ext>
            </a:extLst>
          </p:cNvPr>
          <p:cNvPicPr>
            <a:picLocks noChangeAspect="1"/>
          </p:cNvPicPr>
          <p:nvPr userDrawn="1"/>
        </p:nvPicPr>
        <p:blipFill rotWithShape="1">
          <a:blip r:embed="rId2">
            <a:alphaModFix amt="35000"/>
          </a:blip>
          <a:srcRect l="51601" t="20569" r="21815" b="25360"/>
          <a:stretch/>
        </p:blipFill>
        <p:spPr>
          <a:xfrm>
            <a:off x="0" y="2733902"/>
            <a:ext cx="2115048" cy="3987573"/>
          </a:xfrm>
          <a:prstGeom prst="rect">
            <a:avLst/>
          </a:prstGeom>
        </p:spPr>
      </p:pic>
      <p:cxnSp>
        <p:nvCxnSpPr>
          <p:cNvPr id="8" name="Straight Connector 7">
            <a:extLst>
              <a:ext uri="{FF2B5EF4-FFF2-40B4-BE49-F238E27FC236}">
                <a16:creationId xmlns:a16="http://schemas.microsoft.com/office/drawing/2014/main" xmlns="" id="{D1FD57C9-33D9-4542-80E1-39AC00F99CCE}"/>
              </a:ext>
            </a:extLst>
          </p:cNvPr>
          <p:cNvCxnSpPr/>
          <p:nvPr userDrawn="1"/>
        </p:nvCxnSpPr>
        <p:spPr>
          <a:xfrm>
            <a:off x="628650" y="6391415"/>
            <a:ext cx="788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xmlns="" id="{7ADCEB44-265B-BC42-BA7D-16E8DFB27D15}"/>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solidFill>
                  <a:schemeClr val="bg1"/>
                </a:solidFill>
              </a:rPr>
              <a:t>www.wcoomd.org</a:t>
            </a:r>
            <a:endParaRPr lang="en-US" dirty="0">
              <a:solidFill>
                <a:schemeClr val="bg1"/>
              </a:solidFill>
            </a:endParaRPr>
          </a:p>
        </p:txBody>
      </p:sp>
      <p:sp>
        <p:nvSpPr>
          <p:cNvPr id="12" name="Text Placeholder 2">
            <a:extLst>
              <a:ext uri="{FF2B5EF4-FFF2-40B4-BE49-F238E27FC236}">
                <a16:creationId xmlns:a16="http://schemas.microsoft.com/office/drawing/2014/main" xmlns="" id="{BECF793F-28B9-E044-BF4D-03A16B983280}"/>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GB" dirty="0"/>
              <a:t>Titre de la </a:t>
            </a:r>
            <a:r>
              <a:rPr lang="en-GB" dirty="0" err="1"/>
              <a:t>présentation</a:t>
            </a:r>
            <a:endParaRPr lang="en-US" dirty="0"/>
          </a:p>
        </p:txBody>
      </p:sp>
      <p:pic>
        <p:nvPicPr>
          <p:cNvPr id="16" name="Picture 15">
            <a:extLst>
              <a:ext uri="{FF2B5EF4-FFF2-40B4-BE49-F238E27FC236}">
                <a16:creationId xmlns:a16="http://schemas.microsoft.com/office/drawing/2014/main" xmlns="" id="{71DCB059-4614-FC46-B325-5D6E0C8B4AC5}"/>
              </a:ext>
            </a:extLst>
          </p:cNvPr>
          <p:cNvPicPr>
            <a:picLocks noChangeAspect="1"/>
          </p:cNvPicPr>
          <p:nvPr userDrawn="1"/>
        </p:nvPicPr>
        <p:blipFill rotWithShape="1">
          <a:blip r:embed="rId3"/>
          <a:srcRect l="25979" t="24633" r="25120" b="25875"/>
          <a:stretch/>
        </p:blipFill>
        <p:spPr>
          <a:xfrm>
            <a:off x="7929649" y="331781"/>
            <a:ext cx="882423" cy="985680"/>
          </a:xfrm>
          <a:prstGeom prst="rect">
            <a:avLst/>
          </a:prstGeom>
        </p:spPr>
      </p:pic>
    </p:spTree>
    <p:extLst>
      <p:ext uri="{BB962C8B-B14F-4D97-AF65-F5344CB8AC3E}">
        <p14:creationId xmlns:p14="http://schemas.microsoft.com/office/powerpoint/2010/main" val="8817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52012"/>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74" r:id="rId3"/>
    <p:sldLayoutId id="2147483670"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6A7B9BA-3778-0547-AEBE-C4AA852E7E54}"/>
              </a:ext>
            </a:extLst>
          </p:cNvPr>
          <p:cNvSpPr>
            <a:spLocks noGrp="1"/>
          </p:cNvSpPr>
          <p:nvPr>
            <p:ph type="body" sz="quarter" idx="10"/>
          </p:nvPr>
        </p:nvSpPr>
        <p:spPr/>
        <p:txBody>
          <a:bodyPr/>
          <a:lstStyle/>
          <a:p>
            <a:r>
              <a:rPr lang="fr-FR" dirty="0"/>
              <a:t>Méthodes de travail et </a:t>
            </a:r>
            <a:r>
              <a:rPr lang="fr-FR" dirty="0" smtClean="0"/>
              <a:t>priorisation</a:t>
            </a:r>
            <a:endParaRPr lang="en-US" dirty="0"/>
          </a:p>
        </p:txBody>
      </p:sp>
      <p:sp>
        <p:nvSpPr>
          <p:cNvPr id="5" name="Text Placeholder 4">
            <a:extLst>
              <a:ext uri="{FF2B5EF4-FFF2-40B4-BE49-F238E27FC236}">
                <a16:creationId xmlns:a16="http://schemas.microsoft.com/office/drawing/2014/main" xmlns="" id="{78AEA8E5-F411-5645-82F2-29B9B26EEC61}"/>
              </a:ext>
            </a:extLst>
          </p:cNvPr>
          <p:cNvSpPr>
            <a:spLocks noGrp="1"/>
          </p:cNvSpPr>
          <p:nvPr>
            <p:ph type="body" sz="quarter" idx="16"/>
          </p:nvPr>
        </p:nvSpPr>
        <p:spPr>
          <a:xfrm>
            <a:off x="5826033" y="5191430"/>
            <a:ext cx="2689315" cy="365125"/>
          </a:xfrm>
        </p:spPr>
        <p:txBody>
          <a:bodyPr/>
          <a:lstStyle/>
          <a:p>
            <a:r>
              <a:rPr lang="fr-FR" sz="1200" dirty="0"/>
              <a:t>Réunion avec le président et les vice-présidents du Conseil de l'OMD</a:t>
            </a:r>
            <a:endParaRPr lang="en-US" sz="1200" dirty="0"/>
          </a:p>
        </p:txBody>
      </p:sp>
      <p:sp>
        <p:nvSpPr>
          <p:cNvPr id="6" name="Text Placeholder 5">
            <a:extLst>
              <a:ext uri="{FF2B5EF4-FFF2-40B4-BE49-F238E27FC236}">
                <a16:creationId xmlns:a16="http://schemas.microsoft.com/office/drawing/2014/main" xmlns="" id="{3CCA4A22-8456-7C4F-B1A8-E1FC386B02D6}"/>
              </a:ext>
            </a:extLst>
          </p:cNvPr>
          <p:cNvSpPr>
            <a:spLocks noGrp="1"/>
          </p:cNvSpPr>
          <p:nvPr>
            <p:ph type="body" sz="quarter" idx="17"/>
          </p:nvPr>
        </p:nvSpPr>
        <p:spPr/>
        <p:txBody>
          <a:bodyPr/>
          <a:lstStyle/>
          <a:p>
            <a:r>
              <a:rPr lang="en-US" dirty="0"/>
              <a:t>18 mars 2021 </a:t>
            </a:r>
          </a:p>
        </p:txBody>
      </p:sp>
      <p:sp>
        <p:nvSpPr>
          <p:cNvPr id="13" name="Slide Number Placeholder 12">
            <a:extLst>
              <a:ext uri="{FF2B5EF4-FFF2-40B4-BE49-F238E27FC236}">
                <a16:creationId xmlns:a16="http://schemas.microsoft.com/office/drawing/2014/main" xmlns="" id="{F5AE27EB-FBF6-D046-A817-72F95F7DE094}"/>
              </a:ext>
            </a:extLst>
          </p:cNvPr>
          <p:cNvSpPr>
            <a:spLocks noGrp="1"/>
          </p:cNvSpPr>
          <p:nvPr>
            <p:ph type="sldNum" sz="quarter" idx="4"/>
          </p:nvPr>
        </p:nvSpPr>
        <p:spPr>
          <a:prstGeom prst="rect">
            <a:avLst/>
          </a:prstGeom>
        </p:spPr>
        <p:txBody>
          <a:bodyPr/>
          <a:lstStyle/>
          <a:p>
            <a:fld id="{9F9C9D7E-A62C-AB4F-805D-1B13780151A0}" type="slidenum">
              <a:rPr lang="en-US" smtClean="0"/>
              <a:pPr/>
              <a:t>1</a:t>
            </a:fld>
            <a:endParaRPr lang="en-US" dirty="0"/>
          </a:p>
        </p:txBody>
      </p:sp>
    </p:spTree>
    <p:extLst>
      <p:ext uri="{BB962C8B-B14F-4D97-AF65-F5344CB8AC3E}">
        <p14:creationId xmlns:p14="http://schemas.microsoft.com/office/powerpoint/2010/main" val="222657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Contexte de la </a:t>
            </a:r>
            <a:r>
              <a:rPr lang="fr-FR" dirty="0" smtClean="0"/>
              <a:t>CPG et </a:t>
            </a:r>
            <a:r>
              <a:rPr lang="fr-FR" dirty="0"/>
              <a:t>du Conseil</a:t>
            </a:r>
            <a:endParaRPr lang="en-US" dirty="0"/>
          </a:p>
        </p:txBody>
      </p:sp>
      <p:sp>
        <p:nvSpPr>
          <p:cNvPr id="3" name="Slide Number Placeholder 2"/>
          <p:cNvSpPr>
            <a:spLocks noGrp="1"/>
          </p:cNvSpPr>
          <p:nvPr>
            <p:ph type="sldNum" sz="quarter" idx="12"/>
          </p:nvPr>
        </p:nvSpPr>
        <p:spPr/>
        <p:txBody>
          <a:bodyPr/>
          <a:lstStyle/>
          <a:p>
            <a:fld id="{9F9C9D7E-A62C-AB4F-805D-1B13780151A0}" type="slidenum">
              <a:rPr lang="en-US" smtClean="0"/>
              <a:pPr/>
              <a:t>2</a:t>
            </a:fld>
            <a:endParaRPr lang="en-US" dirty="0"/>
          </a:p>
        </p:txBody>
      </p:sp>
      <p:sp>
        <p:nvSpPr>
          <p:cNvPr id="4" name="Text Placeholder 3"/>
          <p:cNvSpPr>
            <a:spLocks noGrp="1"/>
          </p:cNvSpPr>
          <p:nvPr>
            <p:ph type="body" sz="quarter" idx="18"/>
          </p:nvPr>
        </p:nvSpPr>
        <p:spPr/>
        <p:txBody>
          <a:bodyPr/>
          <a:lstStyle/>
          <a:p>
            <a:endParaRPr lang="fr-FR" dirty="0" smtClean="0"/>
          </a:p>
          <a:p>
            <a:r>
              <a:rPr lang="fr-FR" dirty="0" smtClean="0"/>
              <a:t>Méthodes </a:t>
            </a:r>
            <a:r>
              <a:rPr lang="fr-FR" dirty="0"/>
              <a:t>de travail et priorisation</a:t>
            </a:r>
            <a:endParaRPr lang="en-US" dirty="0"/>
          </a:p>
          <a:p>
            <a:endParaRPr lang="en-US" dirty="0"/>
          </a:p>
        </p:txBody>
      </p:sp>
      <p:sp>
        <p:nvSpPr>
          <p:cNvPr id="5" name="Content Placeholder 4"/>
          <p:cNvSpPr>
            <a:spLocks noGrp="1"/>
          </p:cNvSpPr>
          <p:nvPr>
            <p:ph idx="1"/>
          </p:nvPr>
        </p:nvSpPr>
        <p:spPr>
          <a:xfrm>
            <a:off x="558799" y="1168400"/>
            <a:ext cx="8314267" cy="5187951"/>
          </a:xfrm>
        </p:spPr>
        <p:txBody>
          <a:bodyPr>
            <a:normAutofit fontScale="62500" lnSpcReduction="20000"/>
          </a:bodyPr>
          <a:lstStyle/>
          <a:p>
            <a:r>
              <a:rPr lang="fr-FR" sz="4000" dirty="0"/>
              <a:t>Les discussions ont porté sur les méthodes de travail et les priorités actuelles, y compris les recommandations des membres.</a:t>
            </a:r>
          </a:p>
          <a:p>
            <a:endParaRPr lang="fr-FR" dirty="0"/>
          </a:p>
          <a:p>
            <a:pPr lvl="1">
              <a:buFont typeface="Wingdings" panose="05000000000000000000" pitchFamily="2" charset="2"/>
              <a:buChar char="Ø"/>
            </a:pPr>
            <a:r>
              <a:rPr lang="fr-FR" sz="2900" i="1" dirty="0">
                <a:solidFill>
                  <a:srgbClr val="FF0000"/>
                </a:solidFill>
              </a:rPr>
              <a:t>Les recommandations des membres sont progressivement mises en œuvre.</a:t>
            </a:r>
          </a:p>
          <a:p>
            <a:endParaRPr lang="fr-FR" dirty="0"/>
          </a:p>
          <a:p>
            <a:r>
              <a:rPr lang="fr-FR" sz="4000" dirty="0"/>
              <a:t>Le Secrétariat a été chargé de recueillir des contributions concernant les priorités auprès des Présidents des différents organes de travail de l'OMD. L'enquête diffusée a abouti à:</a:t>
            </a:r>
          </a:p>
          <a:p>
            <a:endParaRPr lang="fr-FR" dirty="0"/>
          </a:p>
          <a:p>
            <a:pPr lvl="1">
              <a:buFont typeface="Wingdings" panose="05000000000000000000" pitchFamily="2" charset="2"/>
              <a:buChar char="Ø"/>
            </a:pPr>
            <a:r>
              <a:rPr lang="fr-FR" sz="2500" i="1" dirty="0">
                <a:solidFill>
                  <a:srgbClr val="FF0000"/>
                </a:solidFill>
              </a:rPr>
              <a:t>Vingt-trois réponses recueillies;</a:t>
            </a:r>
          </a:p>
          <a:p>
            <a:pPr lvl="1">
              <a:buFont typeface="Wingdings" panose="05000000000000000000" pitchFamily="2" charset="2"/>
              <a:buChar char="Ø"/>
            </a:pPr>
            <a:r>
              <a:rPr lang="fr-FR" sz="2500" i="1" dirty="0">
                <a:solidFill>
                  <a:srgbClr val="FF0000"/>
                </a:solidFill>
              </a:rPr>
              <a:t>La plupart des présidents ont exprimé une préférence pour le statu quo;</a:t>
            </a:r>
          </a:p>
          <a:p>
            <a:pPr lvl="1">
              <a:buFont typeface="Wingdings" panose="05000000000000000000" pitchFamily="2" charset="2"/>
              <a:buChar char="Ø"/>
            </a:pPr>
            <a:r>
              <a:rPr lang="fr-FR" sz="2500" i="1" dirty="0">
                <a:solidFill>
                  <a:srgbClr val="FF0000"/>
                </a:solidFill>
              </a:rPr>
              <a:t>La plupart ont convenu que les réunions pourraient être organisées dans un format hybride à l'avenir;</a:t>
            </a:r>
          </a:p>
          <a:p>
            <a:pPr lvl="1">
              <a:buFont typeface="Wingdings" panose="05000000000000000000" pitchFamily="2" charset="2"/>
              <a:buChar char="Ø"/>
            </a:pPr>
            <a:r>
              <a:rPr lang="fr-FR" sz="2500" i="1" dirty="0">
                <a:solidFill>
                  <a:srgbClr val="FF0000"/>
                </a:solidFill>
              </a:rPr>
              <a:t>Beaucoup ont exprimé une forte préférence pour les réunions en face à face; et</a:t>
            </a:r>
          </a:p>
          <a:p>
            <a:pPr lvl="1">
              <a:buFont typeface="Wingdings" panose="05000000000000000000" pitchFamily="2" charset="2"/>
              <a:buChar char="Ø"/>
            </a:pPr>
            <a:r>
              <a:rPr lang="fr-FR" sz="2500" i="1" dirty="0">
                <a:solidFill>
                  <a:srgbClr val="FF0000"/>
                </a:solidFill>
              </a:rPr>
              <a:t>Aucun n'a suggéré de réduire le nombre de jours de réunion ni d'abolir une réunion ou une session spécifique.</a:t>
            </a:r>
            <a:endParaRPr lang="en-US" sz="2500" i="1" dirty="0">
              <a:solidFill>
                <a:srgbClr val="FF0000"/>
              </a:solidFill>
            </a:endParaRPr>
          </a:p>
        </p:txBody>
      </p:sp>
    </p:spTree>
    <p:extLst>
      <p:ext uri="{BB962C8B-B14F-4D97-AF65-F5344CB8AC3E}">
        <p14:creationId xmlns:p14="http://schemas.microsoft.com/office/powerpoint/2010/main" val="295150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Évolution des réunions de l'OMD </a:t>
            </a:r>
            <a:endParaRPr lang="en-US" dirty="0"/>
          </a:p>
        </p:txBody>
      </p:sp>
      <p:sp>
        <p:nvSpPr>
          <p:cNvPr id="3" name="Slide Number Placeholder 2"/>
          <p:cNvSpPr>
            <a:spLocks noGrp="1"/>
          </p:cNvSpPr>
          <p:nvPr>
            <p:ph type="sldNum" sz="quarter" idx="12"/>
          </p:nvPr>
        </p:nvSpPr>
        <p:spPr/>
        <p:txBody>
          <a:bodyPr/>
          <a:lstStyle/>
          <a:p>
            <a:fld id="{9F9C9D7E-A62C-AB4F-805D-1B13780151A0}" type="slidenum">
              <a:rPr lang="en-US" smtClean="0"/>
              <a:pPr/>
              <a:t>3</a:t>
            </a:fld>
            <a:endParaRPr lang="en-US" dirty="0"/>
          </a:p>
        </p:txBody>
      </p:sp>
      <p:sp>
        <p:nvSpPr>
          <p:cNvPr id="4" name="Text Placeholder 3"/>
          <p:cNvSpPr>
            <a:spLocks noGrp="1"/>
          </p:cNvSpPr>
          <p:nvPr>
            <p:ph type="body" sz="quarter" idx="18"/>
          </p:nvPr>
        </p:nvSpPr>
        <p:spPr/>
        <p:txBody>
          <a:bodyPr/>
          <a:lstStyle/>
          <a:p>
            <a:endParaRPr lang="fr-FR" dirty="0" smtClean="0"/>
          </a:p>
          <a:p>
            <a:r>
              <a:rPr lang="fr-FR" dirty="0" smtClean="0"/>
              <a:t>Méthodes </a:t>
            </a:r>
            <a:r>
              <a:rPr lang="fr-FR" dirty="0"/>
              <a:t>de travail et priorisation</a:t>
            </a:r>
            <a:endParaRPr lang="en-US" dirty="0"/>
          </a:p>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0683293"/>
              </p:ext>
            </p:extLst>
          </p:nvPr>
        </p:nvGraphicFramePr>
        <p:xfrm>
          <a:off x="628650" y="1536701"/>
          <a:ext cx="7886700" cy="2865965"/>
        </p:xfrm>
        <a:graphic>
          <a:graphicData uri="http://schemas.openxmlformats.org/drawingml/2006/table">
            <a:tbl>
              <a:tblPr firstRow="1" bandRow="1">
                <a:tableStyleId>{5C22544A-7EE6-4342-B048-85BDC9FD1C3A}</a:tableStyleId>
              </a:tblPr>
              <a:tblGrid>
                <a:gridCol w="2628900"/>
                <a:gridCol w="2628900"/>
                <a:gridCol w="2628900"/>
              </a:tblGrid>
              <a:tr h="573193">
                <a:tc>
                  <a:txBody>
                    <a:bodyPr/>
                    <a:lstStyle/>
                    <a:p>
                      <a:r>
                        <a:rPr lang="en-US" dirty="0" err="1" smtClean="0"/>
                        <a:t>Année</a:t>
                      </a:r>
                      <a:r>
                        <a:rPr lang="en-US" dirty="0" smtClean="0"/>
                        <a:t> </a:t>
                      </a:r>
                      <a:r>
                        <a:rPr lang="en-US" dirty="0" err="1" smtClean="0"/>
                        <a:t>financière</a:t>
                      </a:r>
                      <a:endParaRPr lang="en-US" dirty="0"/>
                    </a:p>
                  </a:txBody>
                  <a:tcPr/>
                </a:tc>
                <a:tc>
                  <a:txBody>
                    <a:bodyPr/>
                    <a:lstStyle/>
                    <a:p>
                      <a:pPr algn="l"/>
                      <a:r>
                        <a:rPr lang="en-US" sz="1800" b="1" kern="1200" dirty="0" err="1" smtClean="0">
                          <a:solidFill>
                            <a:schemeClr val="lt1"/>
                          </a:solidFill>
                          <a:latin typeface="+mn-lt"/>
                          <a:ea typeface="+mn-ea"/>
                          <a:cs typeface="+mn-cs"/>
                        </a:rPr>
                        <a:t>Organes</a:t>
                      </a:r>
                      <a:r>
                        <a:rPr lang="en-US" sz="1800" b="1" kern="1200" dirty="0" smtClean="0">
                          <a:solidFill>
                            <a:schemeClr val="lt1"/>
                          </a:solidFill>
                          <a:latin typeface="+mn-lt"/>
                          <a:ea typeface="+mn-ea"/>
                          <a:cs typeface="+mn-cs"/>
                        </a:rPr>
                        <a:t> de travail</a:t>
                      </a:r>
                      <a:endParaRPr lang="en-US" sz="1800" b="1" kern="1200" dirty="0">
                        <a:solidFill>
                          <a:schemeClr val="lt1"/>
                        </a:solidFill>
                        <a:latin typeface="+mn-lt"/>
                        <a:ea typeface="+mn-ea"/>
                        <a:cs typeface="+mn-cs"/>
                      </a:endParaRPr>
                    </a:p>
                  </a:txBody>
                  <a:tcPr/>
                </a:tc>
                <a:tc>
                  <a:txBody>
                    <a:bodyPr/>
                    <a:lstStyle/>
                    <a:p>
                      <a:pPr algn="l"/>
                      <a:r>
                        <a:rPr lang="en-US" sz="1800" b="1" kern="1200" dirty="0" err="1" smtClean="0">
                          <a:solidFill>
                            <a:schemeClr val="lt1"/>
                          </a:solidFill>
                          <a:latin typeface="+mn-lt"/>
                          <a:ea typeface="+mn-ea"/>
                          <a:cs typeface="+mn-cs"/>
                        </a:rPr>
                        <a:t>Jours</a:t>
                      </a:r>
                      <a:r>
                        <a:rPr lang="en-US" sz="1800" b="1" kern="1200" dirty="0" smtClean="0">
                          <a:solidFill>
                            <a:schemeClr val="lt1"/>
                          </a:solidFill>
                          <a:latin typeface="+mn-lt"/>
                          <a:ea typeface="+mn-ea"/>
                          <a:cs typeface="+mn-cs"/>
                        </a:rPr>
                        <a:t> de </a:t>
                      </a:r>
                      <a:r>
                        <a:rPr lang="en-US" sz="1800" b="1" kern="1200" dirty="0" err="1" smtClean="0">
                          <a:solidFill>
                            <a:schemeClr val="lt1"/>
                          </a:solidFill>
                          <a:latin typeface="+mn-lt"/>
                          <a:ea typeface="+mn-ea"/>
                          <a:cs typeface="+mn-cs"/>
                        </a:rPr>
                        <a:t>réunion</a:t>
                      </a:r>
                      <a:r>
                        <a:rPr lang="en-US" sz="1800" b="1" kern="1200" dirty="0" smtClean="0">
                          <a:solidFill>
                            <a:schemeClr val="lt1"/>
                          </a:solidFill>
                          <a:latin typeface="+mn-lt"/>
                          <a:ea typeface="+mn-ea"/>
                          <a:cs typeface="+mn-cs"/>
                        </a:rPr>
                        <a:t> </a:t>
                      </a:r>
                      <a:endParaRPr lang="en-US" sz="1800" b="1" kern="1200" dirty="0">
                        <a:solidFill>
                          <a:schemeClr val="lt1"/>
                        </a:solidFill>
                        <a:latin typeface="+mn-lt"/>
                        <a:ea typeface="+mn-ea"/>
                        <a:cs typeface="+mn-cs"/>
                      </a:endParaRPr>
                    </a:p>
                  </a:txBody>
                  <a:tcPr/>
                </a:tc>
              </a:tr>
              <a:tr h="573193">
                <a:tc>
                  <a:txBody>
                    <a:bodyPr/>
                    <a:lstStyle/>
                    <a:p>
                      <a:r>
                        <a:rPr lang="en-US" dirty="0" smtClean="0"/>
                        <a:t>2005/2006</a:t>
                      </a:r>
                    </a:p>
                  </a:txBody>
                  <a:tcPr/>
                </a:tc>
                <a:tc>
                  <a:txBody>
                    <a:bodyPr/>
                    <a:lstStyle/>
                    <a:p>
                      <a:r>
                        <a:rPr lang="en-US" dirty="0" smtClean="0"/>
                        <a:t>19</a:t>
                      </a:r>
                      <a:endParaRPr lang="en-US" dirty="0"/>
                    </a:p>
                  </a:txBody>
                  <a:tcPr/>
                </a:tc>
                <a:tc>
                  <a:txBody>
                    <a:bodyPr/>
                    <a:lstStyle/>
                    <a:p>
                      <a:r>
                        <a:rPr lang="en-US" dirty="0" smtClean="0"/>
                        <a:t>Approx. 111</a:t>
                      </a:r>
                      <a:endParaRPr lang="en-US" dirty="0"/>
                    </a:p>
                  </a:txBody>
                  <a:tcPr/>
                </a:tc>
              </a:tr>
              <a:tr h="573193">
                <a:tc>
                  <a:txBody>
                    <a:bodyPr/>
                    <a:lstStyle/>
                    <a:p>
                      <a:r>
                        <a:rPr lang="en-US" dirty="0" smtClean="0"/>
                        <a:t>2018/2019</a:t>
                      </a:r>
                    </a:p>
                  </a:txBody>
                  <a:tcPr/>
                </a:tc>
                <a:tc>
                  <a:txBody>
                    <a:bodyPr/>
                    <a:lstStyle/>
                    <a:p>
                      <a:r>
                        <a:rPr lang="en-US" dirty="0" smtClean="0"/>
                        <a:t>35</a:t>
                      </a:r>
                      <a:endParaRPr lang="en-US" dirty="0"/>
                    </a:p>
                  </a:txBody>
                  <a:tcPr/>
                </a:tc>
                <a:tc>
                  <a:txBody>
                    <a:bodyPr/>
                    <a:lstStyle/>
                    <a:p>
                      <a:r>
                        <a:rPr lang="en-US" dirty="0" smtClean="0"/>
                        <a:t>Approx.</a:t>
                      </a:r>
                      <a:r>
                        <a:rPr lang="en-US" baseline="0" dirty="0" smtClean="0"/>
                        <a:t> </a:t>
                      </a:r>
                      <a:r>
                        <a:rPr lang="en-US" dirty="0" smtClean="0"/>
                        <a:t>173</a:t>
                      </a:r>
                      <a:endParaRPr lang="en-US" dirty="0"/>
                    </a:p>
                  </a:txBody>
                  <a:tcPr/>
                </a:tc>
              </a:tr>
              <a:tr h="573193">
                <a:tc>
                  <a:txBody>
                    <a:bodyPr/>
                    <a:lstStyle/>
                    <a:p>
                      <a:r>
                        <a:rPr lang="en-US" dirty="0" smtClean="0"/>
                        <a:t>2019/2020*</a:t>
                      </a:r>
                      <a:endParaRPr lang="en-US" dirty="0"/>
                    </a:p>
                  </a:txBody>
                  <a:tcPr/>
                </a:tc>
                <a:tc>
                  <a:txBody>
                    <a:bodyPr/>
                    <a:lstStyle/>
                    <a:p>
                      <a:r>
                        <a:rPr lang="en-US" dirty="0" smtClean="0"/>
                        <a:t>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Approx.</a:t>
                      </a:r>
                      <a:r>
                        <a:rPr lang="en-US" baseline="0" dirty="0" smtClean="0"/>
                        <a:t> </a:t>
                      </a:r>
                      <a:r>
                        <a:rPr lang="en-US" dirty="0" smtClean="0"/>
                        <a:t>175</a:t>
                      </a:r>
                    </a:p>
                  </a:txBody>
                  <a:tcPr/>
                </a:tc>
              </a:tr>
              <a:tr h="573193">
                <a:tc>
                  <a:txBody>
                    <a:bodyPr/>
                    <a:lstStyle/>
                    <a:p>
                      <a:r>
                        <a:rPr lang="en-US" dirty="0" smtClean="0"/>
                        <a:t>2020/2021**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34</a:t>
                      </a:r>
                      <a:endParaRPr lang="en-US" dirty="0" smtClean="0"/>
                    </a:p>
                  </a:txBody>
                  <a:tcPr/>
                </a:tc>
                <a:tc>
                  <a:txBody>
                    <a:bodyPr/>
                    <a:lstStyle/>
                    <a:p>
                      <a:r>
                        <a:rPr lang="en-US" dirty="0" smtClean="0"/>
                        <a:t>Approx. 145</a:t>
                      </a:r>
                      <a:endParaRPr lang="en-US" dirty="0"/>
                    </a:p>
                  </a:txBody>
                  <a:tcPr/>
                </a:tc>
              </a:tr>
            </a:tbl>
          </a:graphicData>
        </a:graphic>
      </p:graphicFrame>
      <p:sp>
        <p:nvSpPr>
          <p:cNvPr id="8" name="Content Placeholder 5">
            <a:extLst>
              <a:ext uri="{FF2B5EF4-FFF2-40B4-BE49-F238E27FC236}">
                <a16:creationId xmlns:a16="http://schemas.microsoft.com/office/drawing/2014/main" xmlns="" id="{F8900A9B-A1A4-754F-AF5C-CD9D28EBD9F2}"/>
              </a:ext>
            </a:extLst>
          </p:cNvPr>
          <p:cNvSpPr txBox="1">
            <a:spLocks/>
          </p:cNvSpPr>
          <p:nvPr/>
        </p:nvSpPr>
        <p:spPr>
          <a:xfrm>
            <a:off x="628650" y="4841874"/>
            <a:ext cx="7886700" cy="1303867"/>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smtClean="0"/>
              <a:t>*</a:t>
            </a:r>
            <a:r>
              <a:rPr lang="fr-FR" sz="1600" i="1" dirty="0" smtClean="0"/>
              <a:t>Calendrier </a:t>
            </a:r>
            <a:r>
              <a:rPr lang="fr-FR" sz="1600" i="1" dirty="0"/>
              <a:t>interrompu en mars 2020 en raison </a:t>
            </a:r>
            <a:r>
              <a:rPr lang="fr-FR" sz="1600" i="1" dirty="0" smtClean="0"/>
              <a:t>de la </a:t>
            </a:r>
            <a:r>
              <a:rPr lang="fr-FR" sz="1600" i="1" dirty="0"/>
              <a:t>COVID-19 et des réunions restantes suspendues.</a:t>
            </a:r>
          </a:p>
          <a:p>
            <a:pPr marL="0" indent="0">
              <a:buNone/>
            </a:pPr>
            <a:r>
              <a:rPr lang="fr-FR" sz="1600" i="1" dirty="0"/>
              <a:t>** Calendrier provisoire établi avec des réunions en ligne et sur documents. Les jours de réunion inclus dans ce tableau ne prennent en compte que les sessions virtuelles et non les jours basés sur les documents. </a:t>
            </a:r>
            <a:endParaRPr lang="en-US" sz="1600" i="1" dirty="0" smtClean="0"/>
          </a:p>
        </p:txBody>
      </p:sp>
    </p:spTree>
    <p:extLst>
      <p:ext uri="{BB962C8B-B14F-4D97-AF65-F5344CB8AC3E}">
        <p14:creationId xmlns:p14="http://schemas.microsoft.com/office/powerpoint/2010/main" val="199943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Impact des réunions en ligne et basées sur des documents </a:t>
            </a:r>
            <a:endParaRPr lang="en-US" dirty="0"/>
          </a:p>
        </p:txBody>
      </p:sp>
      <p:sp>
        <p:nvSpPr>
          <p:cNvPr id="3" name="Slide Number Placeholder 2"/>
          <p:cNvSpPr>
            <a:spLocks noGrp="1"/>
          </p:cNvSpPr>
          <p:nvPr>
            <p:ph type="sldNum" sz="quarter" idx="12"/>
          </p:nvPr>
        </p:nvSpPr>
        <p:spPr/>
        <p:txBody>
          <a:bodyPr/>
          <a:lstStyle/>
          <a:p>
            <a:fld id="{9F9C9D7E-A62C-AB4F-805D-1B13780151A0}" type="slidenum">
              <a:rPr lang="en-US" smtClean="0"/>
              <a:pPr/>
              <a:t>4</a:t>
            </a:fld>
            <a:endParaRPr lang="en-US" dirty="0"/>
          </a:p>
        </p:txBody>
      </p:sp>
      <p:sp>
        <p:nvSpPr>
          <p:cNvPr id="4" name="Text Placeholder 3"/>
          <p:cNvSpPr>
            <a:spLocks noGrp="1"/>
          </p:cNvSpPr>
          <p:nvPr>
            <p:ph type="body" sz="quarter" idx="18"/>
          </p:nvPr>
        </p:nvSpPr>
        <p:spPr/>
        <p:txBody>
          <a:bodyPr/>
          <a:lstStyle/>
          <a:p>
            <a:endParaRPr lang="fr-FR" dirty="0" smtClean="0"/>
          </a:p>
          <a:p>
            <a:r>
              <a:rPr lang="fr-FR" dirty="0" smtClean="0"/>
              <a:t>Méthodes </a:t>
            </a:r>
            <a:r>
              <a:rPr lang="fr-FR" dirty="0"/>
              <a:t>de travail et priorisation</a:t>
            </a:r>
          </a:p>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3489420"/>
              </p:ext>
            </p:extLst>
          </p:nvPr>
        </p:nvGraphicFramePr>
        <p:xfrm>
          <a:off x="533401" y="1629833"/>
          <a:ext cx="8422215" cy="3947056"/>
        </p:xfrm>
        <a:graphic>
          <a:graphicData uri="http://schemas.openxmlformats.org/drawingml/2006/table">
            <a:tbl>
              <a:tblPr firstRow="1" bandRow="1">
                <a:tableStyleId>{5C22544A-7EE6-4342-B048-85BDC9FD1C3A}</a:tableStyleId>
              </a:tblPr>
              <a:tblGrid>
                <a:gridCol w="1684443"/>
                <a:gridCol w="1684443"/>
                <a:gridCol w="1684443"/>
                <a:gridCol w="1684443"/>
                <a:gridCol w="1684443"/>
              </a:tblGrid>
              <a:tr h="1028700">
                <a:tc>
                  <a:txBody>
                    <a:bodyPr/>
                    <a:lstStyle/>
                    <a:p>
                      <a:r>
                        <a:rPr lang="en-US" dirty="0" err="1" smtClean="0"/>
                        <a:t>Année</a:t>
                      </a:r>
                      <a:r>
                        <a:rPr lang="en-US" dirty="0" smtClean="0"/>
                        <a:t> </a:t>
                      </a:r>
                      <a:r>
                        <a:rPr lang="en-US" dirty="0" err="1" smtClean="0"/>
                        <a:t>financière</a:t>
                      </a:r>
                      <a:endParaRPr lang="en-US" dirty="0"/>
                    </a:p>
                  </a:txBody>
                  <a:tcPr/>
                </a:tc>
                <a:tc>
                  <a:txBody>
                    <a:bodyPr/>
                    <a:lstStyle/>
                    <a:p>
                      <a:pPr algn="ctr"/>
                      <a:r>
                        <a:rPr lang="en-US" sz="1800" b="1" kern="1200" dirty="0" err="1" smtClean="0">
                          <a:solidFill>
                            <a:schemeClr val="lt1"/>
                          </a:solidFill>
                          <a:latin typeface="+mn-lt"/>
                          <a:ea typeface="+mn-ea"/>
                          <a:cs typeface="+mn-cs"/>
                        </a:rPr>
                        <a:t>Jours</a:t>
                      </a:r>
                      <a:r>
                        <a:rPr lang="en-US" sz="1800" b="1" kern="1200" dirty="0" smtClean="0">
                          <a:solidFill>
                            <a:schemeClr val="lt1"/>
                          </a:solidFill>
                          <a:latin typeface="+mn-lt"/>
                          <a:ea typeface="+mn-ea"/>
                          <a:cs typeface="+mn-cs"/>
                        </a:rPr>
                        <a:t> de </a:t>
                      </a:r>
                      <a:r>
                        <a:rPr lang="en-US" sz="1800" b="1" kern="1200" dirty="0" err="1" smtClean="0">
                          <a:solidFill>
                            <a:schemeClr val="lt1"/>
                          </a:solidFill>
                          <a:latin typeface="+mn-lt"/>
                          <a:ea typeface="+mn-ea"/>
                          <a:cs typeface="+mn-cs"/>
                        </a:rPr>
                        <a:t>réunion</a:t>
                      </a:r>
                      <a:r>
                        <a:rPr lang="en-US" sz="1800" b="1" kern="1200" dirty="0" smtClean="0">
                          <a:solidFill>
                            <a:schemeClr val="lt1"/>
                          </a:solidFill>
                          <a:latin typeface="+mn-lt"/>
                          <a:ea typeface="+mn-ea"/>
                          <a:cs typeface="+mn-cs"/>
                        </a:rPr>
                        <a:t> </a:t>
                      </a:r>
                    </a:p>
                  </a:txBody>
                  <a:tcPr/>
                </a:tc>
                <a:tc>
                  <a:txBody>
                    <a:bodyPr/>
                    <a:lstStyle/>
                    <a:p>
                      <a:pPr algn="ctr"/>
                      <a:r>
                        <a:rPr lang="en-US" sz="1800" b="1" kern="1200" dirty="0" err="1" smtClean="0">
                          <a:solidFill>
                            <a:schemeClr val="lt1"/>
                          </a:solidFill>
                          <a:latin typeface="+mn-lt"/>
                          <a:ea typeface="+mn-ea"/>
                          <a:cs typeface="+mn-cs"/>
                        </a:rPr>
                        <a:t>Heures</a:t>
                      </a:r>
                      <a:r>
                        <a:rPr lang="en-US" sz="1800" b="1" kern="1200" dirty="0" smtClean="0">
                          <a:solidFill>
                            <a:schemeClr val="lt1"/>
                          </a:solidFill>
                          <a:latin typeface="+mn-lt"/>
                          <a:ea typeface="+mn-ea"/>
                          <a:cs typeface="+mn-cs"/>
                        </a:rPr>
                        <a:t> de </a:t>
                      </a:r>
                      <a:r>
                        <a:rPr lang="en-US" sz="1800" b="1" kern="1200" dirty="0" err="1" smtClean="0">
                          <a:solidFill>
                            <a:schemeClr val="lt1"/>
                          </a:solidFill>
                          <a:latin typeface="+mn-lt"/>
                          <a:ea typeface="+mn-ea"/>
                          <a:cs typeface="+mn-cs"/>
                        </a:rPr>
                        <a:t>réunion</a:t>
                      </a:r>
                      <a:endParaRPr lang="en-US" sz="1800" b="1" kern="1200" dirty="0">
                        <a:solidFill>
                          <a:schemeClr val="lt1"/>
                        </a:solidFill>
                        <a:latin typeface="+mn-lt"/>
                        <a:ea typeface="+mn-ea"/>
                        <a:cs typeface="+mn-cs"/>
                      </a:endParaRPr>
                    </a:p>
                  </a:txBody>
                  <a:tcPr/>
                </a:tc>
                <a:tc>
                  <a:txBody>
                    <a:bodyPr/>
                    <a:lstStyle/>
                    <a:p>
                      <a:pPr algn="ctr"/>
                      <a:r>
                        <a:rPr lang="fr-FR" sz="1800" b="1" kern="1200" dirty="0" smtClean="0">
                          <a:solidFill>
                            <a:schemeClr val="lt1"/>
                          </a:solidFill>
                          <a:latin typeface="+mn-lt"/>
                          <a:ea typeface="+mn-ea"/>
                          <a:cs typeface="+mn-cs"/>
                        </a:rPr>
                        <a:t>Jours de réunion basés sur des documents </a:t>
                      </a:r>
                      <a:endParaRPr lang="en-US" sz="1800" b="1" kern="1200" dirty="0">
                        <a:solidFill>
                          <a:schemeClr val="lt1"/>
                        </a:solidFill>
                        <a:latin typeface="+mn-lt"/>
                        <a:ea typeface="+mn-ea"/>
                        <a:cs typeface="+mn-cs"/>
                      </a:endParaRPr>
                    </a:p>
                  </a:txBody>
                  <a:tcPr/>
                </a:tc>
                <a:tc>
                  <a:txBody>
                    <a:bodyPr/>
                    <a:lstStyle/>
                    <a:p>
                      <a:pPr algn="ctr"/>
                      <a:r>
                        <a:rPr lang="fr-FR" sz="1800" b="1" kern="1200" dirty="0" smtClean="0">
                          <a:solidFill>
                            <a:schemeClr val="lt1"/>
                          </a:solidFill>
                          <a:latin typeface="+mn-lt"/>
                          <a:ea typeface="+mn-ea"/>
                          <a:cs typeface="+mn-cs"/>
                        </a:rPr>
                        <a:t>Heures de réunion basés sur des documents </a:t>
                      </a:r>
                    </a:p>
                  </a:txBody>
                  <a:tcPr/>
                </a:tc>
              </a:tr>
              <a:tr h="621004">
                <a:tc>
                  <a:txBody>
                    <a:bodyPr/>
                    <a:lstStyle/>
                    <a:p>
                      <a:r>
                        <a:rPr lang="en-US" dirty="0" smtClean="0"/>
                        <a:t>2005/2006</a:t>
                      </a:r>
                    </a:p>
                  </a:txBody>
                  <a:tcPr/>
                </a:tc>
                <a:tc>
                  <a:txBody>
                    <a:bodyPr/>
                    <a:lstStyle/>
                    <a:p>
                      <a:r>
                        <a:rPr lang="en-US" dirty="0" smtClean="0"/>
                        <a:t>111</a:t>
                      </a:r>
                      <a:endParaRPr lang="en-US" dirty="0"/>
                    </a:p>
                  </a:txBody>
                  <a:tcPr/>
                </a:tc>
                <a:tc>
                  <a:txBody>
                    <a:bodyPr/>
                    <a:lstStyle/>
                    <a:p>
                      <a:r>
                        <a:rPr lang="en-US" dirty="0" smtClean="0"/>
                        <a:t>777</a:t>
                      </a:r>
                      <a:endParaRPr lang="en-US" dirty="0"/>
                    </a:p>
                  </a:txBody>
                  <a:tcPr/>
                </a:tc>
                <a:tc>
                  <a:txBody>
                    <a:bodyPr/>
                    <a:lstStyle/>
                    <a:p>
                      <a:r>
                        <a:rPr lang="en-US" dirty="0" smtClean="0"/>
                        <a:t>N/A</a:t>
                      </a:r>
                      <a:endParaRPr lang="en-US" dirty="0"/>
                    </a:p>
                  </a:txBody>
                  <a:tcPr/>
                </a:tc>
                <a:tc>
                  <a:txBody>
                    <a:bodyPr/>
                    <a:lstStyle/>
                    <a:p>
                      <a:r>
                        <a:rPr lang="en-US" smtClean="0"/>
                        <a:t>N/A</a:t>
                      </a:r>
                      <a:endParaRPr lang="en-US" dirty="0"/>
                    </a:p>
                  </a:txBody>
                  <a:tcPr/>
                </a:tc>
              </a:tr>
              <a:tr h="621004">
                <a:tc>
                  <a:txBody>
                    <a:bodyPr/>
                    <a:lstStyle/>
                    <a:p>
                      <a:r>
                        <a:rPr lang="en-US" dirty="0" smtClean="0"/>
                        <a:t>2018/2019</a:t>
                      </a:r>
                    </a:p>
                  </a:txBody>
                  <a:tcPr/>
                </a:tc>
                <a:tc>
                  <a:txBody>
                    <a:bodyPr/>
                    <a:lstStyle/>
                    <a:p>
                      <a:r>
                        <a:rPr lang="en-US" dirty="0" smtClean="0"/>
                        <a:t>173</a:t>
                      </a:r>
                      <a:endParaRPr lang="en-US" dirty="0"/>
                    </a:p>
                  </a:txBody>
                  <a:tcPr/>
                </a:tc>
                <a:tc>
                  <a:txBody>
                    <a:bodyPr/>
                    <a:lstStyle/>
                    <a:p>
                      <a:r>
                        <a:rPr lang="en-US" dirty="0" smtClean="0"/>
                        <a:t>1,211</a:t>
                      </a:r>
                      <a:endParaRPr lang="en-US" dirty="0"/>
                    </a:p>
                  </a:txBody>
                  <a:tcPr/>
                </a:tc>
                <a:tc>
                  <a:txBody>
                    <a:bodyPr/>
                    <a:lstStyle/>
                    <a:p>
                      <a:r>
                        <a:rPr lang="en-US" dirty="0" smtClean="0"/>
                        <a:t>N/A</a:t>
                      </a:r>
                      <a:endParaRPr lang="en-US" dirty="0"/>
                    </a:p>
                  </a:txBody>
                  <a:tcPr/>
                </a:tc>
                <a:tc>
                  <a:txBody>
                    <a:bodyPr/>
                    <a:lstStyle/>
                    <a:p>
                      <a:r>
                        <a:rPr lang="en-US" smtClean="0"/>
                        <a:t>N/A</a:t>
                      </a:r>
                      <a:endParaRPr lang="en-US" dirty="0"/>
                    </a:p>
                  </a:txBody>
                  <a:tcPr/>
                </a:tc>
              </a:tr>
              <a:tr h="621004">
                <a:tc>
                  <a:txBody>
                    <a:bodyPr/>
                    <a:lstStyle/>
                    <a:p>
                      <a:r>
                        <a:rPr lang="en-US" dirty="0" smtClean="0"/>
                        <a:t>2019/2020*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175</a:t>
                      </a:r>
                    </a:p>
                  </a:txBody>
                  <a:tcPr/>
                </a:tc>
                <a:tc>
                  <a:txBody>
                    <a:bodyPr/>
                    <a:lstStyle/>
                    <a:p>
                      <a:r>
                        <a:rPr lang="en-US" dirty="0" smtClean="0"/>
                        <a:t>1,225</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r h="621004">
                <a:tc>
                  <a:txBody>
                    <a:bodyPr/>
                    <a:lstStyle/>
                    <a:p>
                      <a:r>
                        <a:rPr lang="en-US" dirty="0" smtClean="0"/>
                        <a:t>2020/2021**</a:t>
                      </a:r>
                    </a:p>
                  </a:txBody>
                  <a:tcPr/>
                </a:tc>
                <a:tc>
                  <a:txBody>
                    <a:bodyPr/>
                    <a:lstStyle/>
                    <a:p>
                      <a:r>
                        <a:rPr lang="en-US" dirty="0" smtClean="0"/>
                        <a:t>145</a:t>
                      </a:r>
                      <a:endParaRPr lang="en-US" dirty="0"/>
                    </a:p>
                  </a:txBody>
                  <a:tcPr/>
                </a:tc>
                <a:tc>
                  <a:txBody>
                    <a:bodyPr/>
                    <a:lstStyle/>
                    <a:p>
                      <a:r>
                        <a:rPr lang="en-US" dirty="0" smtClean="0"/>
                        <a:t>435</a:t>
                      </a:r>
                      <a:endParaRPr lang="en-US" dirty="0"/>
                    </a:p>
                  </a:txBody>
                  <a:tcPr/>
                </a:tc>
                <a:tc>
                  <a:txBody>
                    <a:bodyPr/>
                    <a:lstStyle/>
                    <a:p>
                      <a:r>
                        <a:rPr lang="en-US" dirty="0" smtClean="0"/>
                        <a:t>344</a:t>
                      </a:r>
                      <a:endParaRPr lang="en-US" dirty="0"/>
                    </a:p>
                  </a:txBody>
                  <a:tcPr/>
                </a:tc>
                <a:tc>
                  <a:txBody>
                    <a:bodyPr/>
                    <a:lstStyle/>
                    <a:p>
                      <a:r>
                        <a:rPr lang="en-US" dirty="0" smtClean="0"/>
                        <a:t>2,408</a:t>
                      </a:r>
                      <a:endParaRPr lang="en-US" dirty="0"/>
                    </a:p>
                  </a:txBody>
                  <a:tcPr/>
                </a:tc>
              </a:tr>
            </a:tbl>
          </a:graphicData>
        </a:graphic>
      </p:graphicFrame>
    </p:spTree>
    <p:extLst>
      <p:ext uri="{BB962C8B-B14F-4D97-AF65-F5344CB8AC3E}">
        <p14:creationId xmlns:p14="http://schemas.microsoft.com/office/powerpoint/2010/main" val="125011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16" y="263383"/>
            <a:ext cx="7134225" cy="906587"/>
          </a:xfrm>
        </p:spPr>
        <p:txBody>
          <a:bodyPr/>
          <a:lstStyle/>
          <a:p>
            <a:r>
              <a:rPr lang="fr-FR" dirty="0"/>
              <a:t>Réunions de l'OMD pour 2021/2022</a:t>
            </a:r>
            <a:endParaRPr lang="en-US" dirty="0"/>
          </a:p>
        </p:txBody>
      </p:sp>
      <p:sp>
        <p:nvSpPr>
          <p:cNvPr id="3" name="Slide Number Placeholder 2"/>
          <p:cNvSpPr>
            <a:spLocks noGrp="1"/>
          </p:cNvSpPr>
          <p:nvPr>
            <p:ph type="sldNum" sz="quarter" idx="12"/>
          </p:nvPr>
        </p:nvSpPr>
        <p:spPr/>
        <p:txBody>
          <a:bodyPr/>
          <a:lstStyle/>
          <a:p>
            <a:fld id="{9F9C9D7E-A62C-AB4F-805D-1B13780151A0}" type="slidenum">
              <a:rPr lang="en-US" smtClean="0"/>
              <a:pPr/>
              <a:t>5</a:t>
            </a:fld>
            <a:endParaRPr lang="en-US" dirty="0"/>
          </a:p>
        </p:txBody>
      </p:sp>
      <p:sp>
        <p:nvSpPr>
          <p:cNvPr id="4" name="Text Placeholder 3"/>
          <p:cNvSpPr>
            <a:spLocks noGrp="1"/>
          </p:cNvSpPr>
          <p:nvPr>
            <p:ph type="body" sz="quarter" idx="18"/>
          </p:nvPr>
        </p:nvSpPr>
        <p:spPr>
          <a:xfrm>
            <a:off x="3083454" y="6356350"/>
            <a:ext cx="4662487" cy="365125"/>
          </a:xfrm>
        </p:spPr>
        <p:txBody>
          <a:bodyPr/>
          <a:lstStyle/>
          <a:p>
            <a:endParaRPr lang="en-US" dirty="0" smtClean="0"/>
          </a:p>
          <a:p>
            <a:r>
              <a:rPr lang="en-US" dirty="0" smtClean="0"/>
              <a:t>Working Methods and Prioritization</a:t>
            </a:r>
          </a:p>
          <a:p>
            <a:endParaRPr lang="en-US" dirty="0"/>
          </a:p>
        </p:txBody>
      </p:sp>
      <p:sp>
        <p:nvSpPr>
          <p:cNvPr id="5" name="Content Placeholder 4"/>
          <p:cNvSpPr>
            <a:spLocks noGrp="1"/>
          </p:cNvSpPr>
          <p:nvPr>
            <p:ph idx="1"/>
          </p:nvPr>
        </p:nvSpPr>
        <p:spPr>
          <a:xfrm>
            <a:off x="628649" y="1234019"/>
            <a:ext cx="7886700" cy="5259913"/>
          </a:xfrm>
        </p:spPr>
        <p:txBody>
          <a:bodyPr>
            <a:normAutofit fontScale="92500" lnSpcReduction="10000"/>
          </a:bodyPr>
          <a:lstStyle/>
          <a:p>
            <a:r>
              <a:rPr lang="fr-FR" sz="2400" dirty="0"/>
              <a:t>Une nouvelle proposition est en cours de préparation, comprenant </a:t>
            </a:r>
            <a:r>
              <a:rPr lang="fr-FR" sz="2400" u="sng" dirty="0"/>
              <a:t>environ 165 jours de réunion virtuelle.</a:t>
            </a:r>
          </a:p>
          <a:p>
            <a:r>
              <a:rPr lang="fr-FR" sz="2400" dirty="0"/>
              <a:t>Juillet à décembre 2021 préparé </a:t>
            </a:r>
            <a:r>
              <a:rPr lang="fr-FR" sz="2400" dirty="0" smtClean="0"/>
              <a:t>sur base de l'hypothèse </a:t>
            </a:r>
            <a:r>
              <a:rPr lang="fr-FR" sz="2400" dirty="0"/>
              <a:t>que le format virtuel est nécessaire.</a:t>
            </a:r>
          </a:p>
          <a:p>
            <a:r>
              <a:rPr lang="fr-FR" sz="2400" dirty="0"/>
              <a:t>Possibilité de reprise progressive des </a:t>
            </a:r>
            <a:r>
              <a:rPr lang="fr-FR" sz="2400" dirty="0" smtClean="0"/>
              <a:t>réunions </a:t>
            </a:r>
            <a:r>
              <a:rPr lang="fr-FR" sz="2400" dirty="0"/>
              <a:t>en face à face de janvier à juin 2022.</a:t>
            </a:r>
          </a:p>
          <a:p>
            <a:r>
              <a:rPr lang="fr-FR" sz="2400" dirty="0"/>
              <a:t>Les phases antérieures basées sur des documents à utiliser en fonction des besoins.</a:t>
            </a:r>
          </a:p>
          <a:p>
            <a:r>
              <a:rPr lang="fr-FR" sz="2400" dirty="0"/>
              <a:t>Hiérarchisation des organes de travail / sessions:</a:t>
            </a:r>
          </a:p>
          <a:p>
            <a:pPr lvl="2"/>
            <a:r>
              <a:rPr lang="fr-FR" sz="2300" dirty="0"/>
              <a:t>Un nouveau groupe de travail sur la facilitation et le contrôle des passagers a été créé.</a:t>
            </a:r>
          </a:p>
          <a:p>
            <a:pPr lvl="2"/>
            <a:r>
              <a:rPr lang="fr-FR" sz="2300" dirty="0"/>
              <a:t>TEG ACS et IMSC ont été clôturés.</a:t>
            </a:r>
          </a:p>
          <a:p>
            <a:pPr lvl="2"/>
            <a:r>
              <a:rPr lang="fr-FR" sz="2300" dirty="0"/>
              <a:t>Discussions en cours pour éventuellement suspendre le TFAWG.</a:t>
            </a:r>
          </a:p>
          <a:p>
            <a:pPr lvl="2"/>
            <a:r>
              <a:rPr lang="fr-FR" sz="2300" dirty="0"/>
              <a:t>Discussions en cours pour éventuellement éliminer une session du groupe de travail SAFE. </a:t>
            </a:r>
            <a:endParaRPr lang="en-US" sz="2300" dirty="0"/>
          </a:p>
        </p:txBody>
      </p:sp>
    </p:spTree>
    <p:extLst>
      <p:ext uri="{BB962C8B-B14F-4D97-AF65-F5344CB8AC3E}">
        <p14:creationId xmlns:p14="http://schemas.microsoft.com/office/powerpoint/2010/main" val="361489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5" y="164494"/>
            <a:ext cx="8185148" cy="805124"/>
          </a:xfrm>
        </p:spPr>
        <p:txBody>
          <a:bodyPr/>
          <a:lstStyle/>
          <a:p>
            <a:r>
              <a:rPr lang="fr-FR" sz="2000" dirty="0"/>
              <a:t>Comment rationaliser le calendrier des réunions à l'avenir? </a:t>
            </a:r>
            <a:endParaRPr lang="en-US" sz="2000" dirty="0"/>
          </a:p>
        </p:txBody>
      </p:sp>
      <p:sp>
        <p:nvSpPr>
          <p:cNvPr id="3" name="Slide Number Placeholder 2"/>
          <p:cNvSpPr>
            <a:spLocks noGrp="1"/>
          </p:cNvSpPr>
          <p:nvPr>
            <p:ph type="sldNum" sz="quarter" idx="12"/>
          </p:nvPr>
        </p:nvSpPr>
        <p:spPr/>
        <p:txBody>
          <a:bodyPr/>
          <a:lstStyle/>
          <a:p>
            <a:fld id="{9F9C9D7E-A62C-AB4F-805D-1B13780151A0}" type="slidenum">
              <a:rPr lang="en-US" smtClean="0"/>
              <a:pPr/>
              <a:t>6</a:t>
            </a:fld>
            <a:endParaRPr lang="en-US" dirty="0"/>
          </a:p>
        </p:txBody>
      </p:sp>
      <p:sp>
        <p:nvSpPr>
          <p:cNvPr id="4" name="Text Placeholder 3"/>
          <p:cNvSpPr>
            <a:spLocks noGrp="1"/>
          </p:cNvSpPr>
          <p:nvPr>
            <p:ph type="body" sz="quarter" idx="18"/>
          </p:nvPr>
        </p:nvSpPr>
        <p:spPr/>
        <p:txBody>
          <a:bodyPr/>
          <a:lstStyle/>
          <a:p>
            <a:r>
              <a:rPr lang="en-US" dirty="0"/>
              <a:t>Working Methods and Prioritization</a:t>
            </a:r>
          </a:p>
        </p:txBody>
      </p:sp>
      <p:graphicFrame>
        <p:nvGraphicFramePr>
          <p:cNvPr id="8" name="Table 7"/>
          <p:cNvGraphicFramePr>
            <a:graphicFrameLocks noGrp="1"/>
          </p:cNvGraphicFramePr>
          <p:nvPr>
            <p:extLst>
              <p:ext uri="{D42A27DB-BD31-4B8C-83A1-F6EECF244321}">
                <p14:modId xmlns:p14="http://schemas.microsoft.com/office/powerpoint/2010/main" val="2361368842"/>
              </p:ext>
            </p:extLst>
          </p:nvPr>
        </p:nvGraphicFramePr>
        <p:xfrm>
          <a:off x="245535" y="723250"/>
          <a:ext cx="8661400" cy="7423394"/>
        </p:xfrm>
        <a:graphic>
          <a:graphicData uri="http://schemas.openxmlformats.org/drawingml/2006/table">
            <a:tbl>
              <a:tblPr firstRow="1" firstCol="1" bandRow="1"/>
              <a:tblGrid>
                <a:gridCol w="1962455"/>
                <a:gridCol w="2047957"/>
                <a:gridCol w="2325494"/>
                <a:gridCol w="2325494"/>
              </a:tblGrid>
              <a:tr h="371903">
                <a:tc>
                  <a:txBody>
                    <a:bodyPr/>
                    <a:lstStyle/>
                    <a:p>
                      <a:pPr marL="0" marR="0" algn="l">
                        <a:lnSpc>
                          <a:spcPct val="107000"/>
                        </a:lnSpc>
                        <a:spcBef>
                          <a:spcPts val="0"/>
                        </a:spcBef>
                        <a:spcAft>
                          <a:spcPts val="0"/>
                        </a:spcAft>
                      </a:pPr>
                      <a:r>
                        <a:rPr lang="en-US" sz="1050" dirty="0">
                          <a:solidFill>
                            <a:srgbClr val="000000"/>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70C0"/>
                    </a:solidFill>
                  </a:tcPr>
                </a:tc>
                <a:tc>
                  <a:txBody>
                    <a:bodyPr/>
                    <a:lstStyle/>
                    <a:p>
                      <a:pPr marL="0" marR="0" algn="ctr">
                        <a:lnSpc>
                          <a:spcPct val="107000"/>
                        </a:lnSpc>
                        <a:spcBef>
                          <a:spcPts val="0"/>
                        </a:spcBef>
                        <a:spcAft>
                          <a:spcPts val="0"/>
                        </a:spcAft>
                      </a:pPr>
                      <a:r>
                        <a:rPr lang="en-US" sz="1200" b="1" dirty="0" smtClean="0">
                          <a:solidFill>
                            <a:srgbClr val="FFFFFF"/>
                          </a:solidFill>
                          <a:effectLst/>
                          <a:latin typeface="+mn-lt"/>
                          <a:ea typeface="Times New Roman" panose="02020603050405020304" pitchFamily="18" charset="0"/>
                          <a:cs typeface="Times New Roman" panose="02020603050405020304" pitchFamily="18" charset="0"/>
                        </a:rPr>
                        <a:t>1. </a:t>
                      </a:r>
                      <a:r>
                        <a:rPr lang="en-US" sz="1200" b="1" dirty="0" err="1" smtClean="0">
                          <a:solidFill>
                            <a:srgbClr val="FFFFFF"/>
                          </a:solidFill>
                          <a:effectLst/>
                          <a:latin typeface="+mn-lt"/>
                          <a:ea typeface="Times New Roman" panose="02020603050405020304" pitchFamily="18" charset="0"/>
                          <a:cs typeface="Times New Roman" panose="02020603050405020304" pitchFamily="18" charset="0"/>
                        </a:rPr>
                        <a:t>Réunions</a:t>
                      </a:r>
                      <a:r>
                        <a:rPr lang="en-US" sz="1200" b="1"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b="1" dirty="0" err="1" smtClean="0">
                          <a:solidFill>
                            <a:srgbClr val="FFFFFF"/>
                          </a:solidFill>
                          <a:effectLst/>
                          <a:latin typeface="+mn-lt"/>
                          <a:ea typeface="Times New Roman" panose="02020603050405020304" pitchFamily="18" charset="0"/>
                          <a:cs typeface="Times New Roman" panose="02020603050405020304" pitchFamily="18" charset="0"/>
                        </a:rPr>
                        <a:t>légalement</a:t>
                      </a:r>
                      <a:r>
                        <a:rPr lang="en-US" sz="1200" b="1"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b="1" dirty="0" err="1" smtClean="0">
                          <a:solidFill>
                            <a:srgbClr val="FFFFFF"/>
                          </a:solidFill>
                          <a:effectLst/>
                          <a:latin typeface="+mn-lt"/>
                          <a:ea typeface="Times New Roman" panose="02020603050405020304" pitchFamily="18" charset="0"/>
                          <a:cs typeface="Times New Roman" panose="02020603050405020304" pitchFamily="18" charset="0"/>
                        </a:rPr>
                        <a:t>mandatées</a:t>
                      </a:r>
                      <a:endParaRPr lang="en-US" sz="1050" b="1"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fr-FR" sz="1200" b="1" dirty="0" smtClean="0">
                          <a:solidFill>
                            <a:srgbClr val="FFFFFF"/>
                          </a:solidFill>
                          <a:effectLst/>
                          <a:latin typeface="+mn-lt"/>
                          <a:ea typeface="Times New Roman" panose="02020603050405020304" pitchFamily="18" charset="0"/>
                          <a:cs typeface="Times New Roman" panose="02020603050405020304" pitchFamily="18" charset="0"/>
                        </a:rPr>
                        <a:t>2. Liées</a:t>
                      </a:r>
                      <a:r>
                        <a:rPr lang="fr-FR" sz="1200" b="1" baseline="0" dirty="0" smtClean="0">
                          <a:solidFill>
                            <a:srgbClr val="FFFFFF"/>
                          </a:solidFill>
                          <a:effectLst/>
                          <a:latin typeface="+mn-lt"/>
                          <a:ea typeface="Times New Roman" panose="02020603050405020304" pitchFamily="18" charset="0"/>
                          <a:cs typeface="Times New Roman" panose="02020603050405020304" pitchFamily="18" charset="0"/>
                        </a:rPr>
                        <a:t> </a:t>
                      </a:r>
                      <a:r>
                        <a:rPr lang="fr-FR" sz="1200" b="1" dirty="0" smtClean="0">
                          <a:solidFill>
                            <a:srgbClr val="FFFFFF"/>
                          </a:solidFill>
                          <a:effectLst/>
                          <a:latin typeface="+mn-lt"/>
                          <a:ea typeface="Times New Roman" panose="02020603050405020304" pitchFamily="18" charset="0"/>
                          <a:cs typeface="Times New Roman" panose="02020603050405020304" pitchFamily="18" charset="0"/>
                        </a:rPr>
                        <a:t>aux priorités de l'OMD </a:t>
                      </a:r>
                      <a:endParaRPr lang="en-US" sz="1050" b="1"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200" b="1" dirty="0" smtClean="0">
                          <a:solidFill>
                            <a:srgbClr val="FFFFFF"/>
                          </a:solidFill>
                          <a:effectLst/>
                          <a:latin typeface="+mn-lt"/>
                          <a:ea typeface="Times New Roman" panose="02020603050405020304" pitchFamily="18" charset="0"/>
                          <a:cs typeface="Times New Roman" panose="02020603050405020304" pitchFamily="18" charset="0"/>
                        </a:rPr>
                        <a:t>3. </a:t>
                      </a:r>
                      <a:r>
                        <a:rPr lang="en-US" sz="1200" b="1" dirty="0" err="1" smtClean="0">
                          <a:solidFill>
                            <a:srgbClr val="FFFFFF"/>
                          </a:solidFill>
                          <a:effectLst/>
                          <a:latin typeface="+mn-lt"/>
                          <a:ea typeface="Times New Roman" panose="02020603050405020304" pitchFamily="18" charset="0"/>
                          <a:cs typeface="Times New Roman" panose="02020603050405020304" pitchFamily="18" charset="0"/>
                        </a:rPr>
                        <a:t>Autres</a:t>
                      </a:r>
                      <a:r>
                        <a:rPr lang="en-US" sz="1200" b="1" dirty="0" smtClean="0">
                          <a:solidFill>
                            <a:srgbClr val="FFFFFF"/>
                          </a:solidFill>
                          <a:effectLst/>
                          <a:latin typeface="+mn-lt"/>
                          <a:ea typeface="Times New Roman" panose="02020603050405020304" pitchFamily="18" charset="0"/>
                          <a:cs typeface="Times New Roman" panose="02020603050405020304" pitchFamily="18" charset="0"/>
                        </a:rPr>
                        <a:t> </a:t>
                      </a:r>
                      <a:endParaRPr lang="en-US" sz="1050" b="1"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371903">
                <a:tc rowSpan="8">
                  <a:txBody>
                    <a:bodyPr/>
                    <a:lstStyle/>
                    <a:p>
                      <a:pPr marL="0" marR="0" algn="ctr">
                        <a:lnSpc>
                          <a:spcPct val="107000"/>
                        </a:lnSpc>
                        <a:spcBef>
                          <a:spcPts val="0"/>
                        </a:spcBef>
                        <a:spcAft>
                          <a:spcPts val="0"/>
                        </a:spcAft>
                      </a:pPr>
                      <a:r>
                        <a:rPr lang="fr-FR" sz="1200" b="1" dirty="0" smtClean="0">
                          <a:solidFill>
                            <a:srgbClr val="FFFFFF"/>
                          </a:solidFill>
                          <a:effectLst/>
                          <a:latin typeface="+mn-lt"/>
                          <a:ea typeface="Times New Roman" panose="02020603050405020304" pitchFamily="18" charset="0"/>
                          <a:cs typeface="Times New Roman" panose="02020603050405020304" pitchFamily="18" charset="0"/>
                        </a:rPr>
                        <a:t>RÉUNIONS BASÉE SUR DOCUMENT ET / OU VIRTUELLES</a:t>
                      </a:r>
                    </a:p>
                  </a:txBody>
                  <a:tcPr marL="31737" marR="31737"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baseline="0" dirty="0" smtClean="0">
                          <a:solidFill>
                            <a:srgbClr val="FFFFFF"/>
                          </a:solidFill>
                          <a:effectLst/>
                          <a:latin typeface="+mn-lt"/>
                          <a:ea typeface="Times New Roman" panose="02020603050405020304" pitchFamily="18" charset="0"/>
                          <a:cs typeface="Times New Roman" panose="02020603050405020304" pitchFamily="18" charset="0"/>
                        </a:rPr>
                        <a:t> de </a:t>
                      </a:r>
                      <a:r>
                        <a:rPr lang="en-US" sz="1200" baseline="0" dirty="0" err="1" smtClean="0">
                          <a:solidFill>
                            <a:srgbClr val="FFFFFF"/>
                          </a:solidFill>
                          <a:effectLst/>
                          <a:latin typeface="+mn-lt"/>
                          <a:ea typeface="Times New Roman" panose="02020603050405020304" pitchFamily="18" charset="0"/>
                          <a:cs typeface="Times New Roman" panose="02020603050405020304" pitchFamily="18" charset="0"/>
                        </a:rPr>
                        <a:t>gestion</a:t>
                      </a:r>
                      <a:r>
                        <a:rPr lang="en-US" sz="1200" baseline="0" dirty="0" smtClean="0">
                          <a:solidFill>
                            <a:srgbClr val="FFFFFF"/>
                          </a:solidFill>
                          <a:effectLst/>
                          <a:latin typeface="+mn-lt"/>
                          <a:ea typeface="Times New Roman" panose="02020603050405020304" pitchFamily="18" charset="0"/>
                          <a:cs typeface="Times New Roman" panose="02020603050405020304" pitchFamily="18" charset="0"/>
                        </a:rPr>
                        <a:t> de la Convention relative aux </a:t>
                      </a:r>
                      <a:r>
                        <a:rPr lang="en-US" sz="1200" baseline="0" dirty="0" err="1" smtClean="0">
                          <a:solidFill>
                            <a:srgbClr val="FFFFFF"/>
                          </a:solidFill>
                          <a:effectLst/>
                          <a:latin typeface="+mn-lt"/>
                          <a:ea typeface="Times New Roman" panose="02020603050405020304" pitchFamily="18" charset="0"/>
                          <a:cs typeface="Times New Roman" panose="02020603050405020304" pitchFamily="18" charset="0"/>
                        </a:rPr>
                        <a:t>Conteneurs</a:t>
                      </a:r>
                      <a:r>
                        <a:rPr lang="en-US" sz="1200" baseline="0" dirty="0" smtClean="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defTabSz="914400" rtl="0" eaLnBrk="1" latinLnBrk="0" hangingPunct="1">
                        <a:lnSpc>
                          <a:spcPct val="107000"/>
                        </a:lnSpc>
                        <a:spcBef>
                          <a:spcPts val="0"/>
                        </a:spcBef>
                        <a:spcAft>
                          <a:spcPts val="0"/>
                        </a:spcAft>
                      </a:pPr>
                      <a:r>
                        <a:rPr lang="fr-FR" sz="1200" kern="1200" dirty="0" smtClean="0">
                          <a:solidFill>
                            <a:srgbClr val="FFFFFF"/>
                          </a:solidFill>
                          <a:effectLst/>
                          <a:latin typeface="+mn-lt"/>
                          <a:ea typeface="Times New Roman" panose="02020603050405020304" pitchFamily="18" charset="0"/>
                          <a:cs typeface="Times New Roman" panose="02020603050405020304" pitchFamily="18" charset="0"/>
                        </a:rPr>
                        <a:t>Equipe de projet chargée du Modèle de données</a:t>
                      </a:r>
                      <a:endParaRPr lang="en-US" sz="1200" kern="1200" dirty="0">
                        <a:solidFill>
                          <a:srgbClr val="FFFFFF"/>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fr-BE" sz="1200" dirty="0" smtClean="0">
                          <a:solidFill>
                            <a:srgbClr val="FFFFFF"/>
                          </a:solidFill>
                          <a:effectLst/>
                          <a:latin typeface="+mn-lt"/>
                          <a:ea typeface="Calibri" panose="020F0502020204030204" pitchFamily="34" charset="0"/>
                          <a:cs typeface="Times New Roman" panose="02020603050405020304" pitchFamily="18" charset="0"/>
                        </a:rPr>
                        <a:t>Equipe</a:t>
                      </a:r>
                      <a:r>
                        <a:rPr lang="fr-BE" sz="1200" baseline="0" dirty="0" smtClean="0">
                          <a:solidFill>
                            <a:srgbClr val="FFFFFF"/>
                          </a:solidFill>
                          <a:effectLst/>
                          <a:latin typeface="+mn-lt"/>
                          <a:ea typeface="Calibri" panose="020F0502020204030204" pitchFamily="34" charset="0"/>
                          <a:cs typeface="Times New Roman" panose="02020603050405020304" pitchFamily="18" charset="0"/>
                        </a:rPr>
                        <a:t> de gestion du CEN</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371903">
                <a:tc vMerge="1">
                  <a:txBody>
                    <a:bodyPr/>
                    <a:lstStyle/>
                    <a:p>
                      <a:endParaRPr lang="en-US"/>
                    </a:p>
                  </a:txBody>
                  <a:tcPr/>
                </a:tc>
                <a:tc>
                  <a:txBody>
                    <a:bodyPr/>
                    <a:lstStyle/>
                    <a:p>
                      <a:pPr marL="0" marR="0" lvl="0" algn="l" defTabSz="914400" rtl="0" eaLnBrk="1" latinLnBrk="0" hangingPunct="1">
                        <a:lnSpc>
                          <a:spcPct val="107000"/>
                        </a:lnSpc>
                        <a:spcBef>
                          <a:spcPts val="0"/>
                        </a:spcBef>
                        <a:spcAft>
                          <a:spcPts val="0"/>
                        </a:spcAft>
                      </a:pPr>
                      <a:r>
                        <a:rPr lang="fr-FR" sz="1200" kern="1200" baseline="0" dirty="0" smtClean="0">
                          <a:solidFill>
                            <a:schemeClr val="bg1"/>
                          </a:solidFill>
                          <a:effectLst/>
                          <a:latin typeface="+mn-lt"/>
                          <a:ea typeface="Times New Roman" panose="02020603050405020304" pitchFamily="18" charset="0"/>
                          <a:cs typeface="Times New Roman" panose="02020603050405020304" pitchFamily="18" charset="0"/>
                        </a:rPr>
                        <a:t>Comité de gestion ATA/Convention d’Istanbul</a:t>
                      </a:r>
                      <a:endParaRPr lang="en-US" sz="1200" kern="1200" baseline="0" dirty="0">
                        <a:solidFill>
                          <a:schemeClr val="bg1"/>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Comité</a:t>
                      </a:r>
                      <a:r>
                        <a:rPr lang="en-US" sz="1200" dirty="0" smtClean="0">
                          <a:solidFill>
                            <a:schemeClr val="bg1"/>
                          </a:solidFill>
                          <a:effectLst/>
                          <a:latin typeface="+mn-lt"/>
                          <a:ea typeface="Times New Roman" panose="02020603050405020304" pitchFamily="18" charset="0"/>
                          <a:cs typeface="Times New Roman" panose="02020603050405020304" pitchFamily="18" charset="0"/>
                        </a:rPr>
                        <a:t> de contact OMD//UPU</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Réunion</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mondiale</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des BRLR</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en-US" sz="1050" dirty="0">
                          <a:solidFill>
                            <a:srgbClr val="000000"/>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Réunion</a:t>
                      </a:r>
                      <a:r>
                        <a:rPr lang="en-US" sz="1200" kern="120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mondiale</a:t>
                      </a:r>
                      <a:r>
                        <a:rPr lang="en-US" sz="1200" kern="1200" dirty="0" smtClean="0">
                          <a:solidFill>
                            <a:srgbClr val="FFFFFF"/>
                          </a:solidFill>
                          <a:effectLst/>
                          <a:latin typeface="+mn-lt"/>
                          <a:ea typeface="Times New Roman" panose="02020603050405020304" pitchFamily="18" charset="0"/>
                          <a:cs typeface="Times New Roman" panose="02020603050405020304" pitchFamily="18" charset="0"/>
                        </a:rPr>
                        <a:t> des structures </a:t>
                      </a: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régionales</a:t>
                      </a:r>
                      <a:r>
                        <a:rPr lang="en-US" sz="1200" kern="1200" dirty="0" smtClean="0">
                          <a:solidFill>
                            <a:srgbClr val="FFFFFF"/>
                          </a:solidFill>
                          <a:effectLst/>
                          <a:latin typeface="+mn-lt"/>
                          <a:ea typeface="Times New Roman" panose="02020603050405020304" pitchFamily="18" charset="0"/>
                          <a:cs typeface="Times New Roman" panose="02020603050405020304" pitchFamily="18" charset="0"/>
                        </a:rPr>
                        <a:t> de </a:t>
                      </a: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l’OMD</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Groupe</a:t>
                      </a:r>
                      <a:r>
                        <a:rPr lang="en-US" sz="1200" dirty="0" smtClean="0">
                          <a:solidFill>
                            <a:schemeClr val="bg1"/>
                          </a:solidFill>
                          <a:effectLst/>
                          <a:latin typeface="+mn-lt"/>
                          <a:ea typeface="Times New Roman" panose="02020603050405020304" pitchFamily="18" charset="0"/>
                          <a:cs typeface="Times New Roman" panose="02020603050405020304" pitchFamily="18" charset="0"/>
                        </a:rPr>
                        <a:t> de travail e-ATA </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en-US" sz="1050" dirty="0">
                          <a:solidFill>
                            <a:srgbClr val="000000"/>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dirty="0" smtClean="0">
                          <a:solidFill>
                            <a:srgbClr val="FFFFFF"/>
                          </a:solidFill>
                          <a:effectLst/>
                          <a:latin typeface="+mn-lt"/>
                          <a:ea typeface="Times New Roman" panose="02020603050405020304" pitchFamily="18" charset="0"/>
                          <a:cs typeface="Times New Roman" panose="02020603050405020304" pitchFamily="18" charset="0"/>
                        </a:rPr>
                        <a:t>Sous-</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sur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l’éthique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defTabSz="914400" rtl="0" eaLnBrk="1" latinLnBrk="0" hangingPunct="1">
                        <a:lnSpc>
                          <a:spcPct val="107000"/>
                        </a:lnSpc>
                        <a:spcBef>
                          <a:spcPts val="0"/>
                        </a:spcBef>
                        <a:spcAft>
                          <a:spcPts val="0"/>
                        </a:spcAft>
                      </a:pPr>
                      <a:r>
                        <a:rPr lang="fr-FR" sz="1200" kern="1200" dirty="0" smtClean="0">
                          <a:solidFill>
                            <a:schemeClr val="bg1"/>
                          </a:solidFill>
                          <a:effectLst/>
                          <a:latin typeface="+mn-lt"/>
                          <a:ea typeface="Times New Roman" panose="02020603050405020304" pitchFamily="18" charset="0"/>
                          <a:cs typeface="Times New Roman" panose="02020603050405020304" pitchFamily="18" charset="0"/>
                        </a:rPr>
                        <a:t>Groupe de </a:t>
                      </a:r>
                      <a:r>
                        <a:rPr lang="fr-FR" sz="1200" kern="1200" dirty="0" err="1" smtClean="0">
                          <a:solidFill>
                            <a:schemeClr val="bg1"/>
                          </a:solidFill>
                          <a:effectLst/>
                          <a:latin typeface="+mn-lt"/>
                          <a:ea typeface="Times New Roman" panose="02020603050405020304" pitchFamily="18" charset="0"/>
                          <a:cs typeface="Times New Roman" panose="02020603050405020304" pitchFamily="18" charset="0"/>
                        </a:rPr>
                        <a:t>project</a:t>
                      </a:r>
                      <a:r>
                        <a:rPr lang="fr-FR" sz="1200" kern="1200" dirty="0" smtClean="0">
                          <a:solidFill>
                            <a:schemeClr val="bg1"/>
                          </a:solidFill>
                          <a:effectLst/>
                          <a:latin typeface="+mn-lt"/>
                          <a:ea typeface="Times New Roman" panose="02020603050405020304" pitchFamily="18" charset="0"/>
                          <a:cs typeface="Times New Roman" panose="02020603050405020304" pitchFamily="18" charset="0"/>
                        </a:rPr>
                        <a:t> sur la Stratégie mondiale en matière d'information et de renseignement </a:t>
                      </a:r>
                      <a:endParaRPr lang="en-US" sz="1200" kern="1200" dirty="0">
                        <a:solidFill>
                          <a:schemeClr val="bg1"/>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236842">
                <a:tc vMerge="1">
                  <a:txBody>
                    <a:bodyPr/>
                    <a:lstStyle/>
                    <a:p>
                      <a:endParaRPr lang="en-US"/>
                    </a:p>
                  </a:txBody>
                  <a:tcPr/>
                </a:tc>
                <a:tc>
                  <a:txBody>
                    <a:bodyPr/>
                    <a:lstStyle/>
                    <a:p>
                      <a:pPr marL="0" marR="0" algn="l">
                        <a:lnSpc>
                          <a:spcPct val="107000"/>
                        </a:lnSpc>
                        <a:spcBef>
                          <a:spcPts val="0"/>
                        </a:spcBef>
                        <a:spcAft>
                          <a:spcPts val="0"/>
                        </a:spcAft>
                      </a:pPr>
                      <a:r>
                        <a:rPr lang="en-US" sz="1050">
                          <a:solidFill>
                            <a:srgbClr val="FFFFFF"/>
                          </a:solidFill>
                          <a:effectLst/>
                          <a:latin typeface="+mn-lt"/>
                          <a:ea typeface="Times New Roman" panose="02020603050405020304" pitchFamily="18" charset="0"/>
                          <a:cs typeface="Calibri" panose="020F0502020204030204" pitchFamily="34"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a:solidFill>
                            <a:srgbClr val="FFFFFF"/>
                          </a:solidFill>
                          <a:effectLst/>
                          <a:latin typeface="+mn-lt"/>
                          <a:ea typeface="Times New Roman" panose="02020603050405020304" pitchFamily="18" charset="0"/>
                          <a:cs typeface="Times New Roman" panose="02020603050405020304" pitchFamily="18"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defTabSz="914400" rtl="0" eaLnBrk="1" latinLnBrk="0" hangingPunct="1">
                        <a:lnSpc>
                          <a:spcPct val="107000"/>
                        </a:lnSpc>
                        <a:spcBef>
                          <a:spcPts val="0"/>
                        </a:spcBef>
                        <a:spcAft>
                          <a:spcPts val="0"/>
                        </a:spcAft>
                      </a:pPr>
                      <a:r>
                        <a:rPr lang="fr-FR" sz="1200" kern="1200" dirty="0" smtClean="0">
                          <a:solidFill>
                            <a:schemeClr val="bg1"/>
                          </a:solidFill>
                          <a:effectLst/>
                          <a:latin typeface="+mn-lt"/>
                          <a:ea typeface="Times New Roman" panose="02020603050405020304" pitchFamily="18" charset="0"/>
                          <a:cs typeface="Times New Roman" panose="02020603050405020304" pitchFamily="18" charset="0"/>
                        </a:rPr>
                        <a:t>Groupe d’experts sur la délinquance électronique</a:t>
                      </a:r>
                      <a:endParaRPr lang="en-US" sz="1200" kern="1200" dirty="0">
                        <a:solidFill>
                          <a:schemeClr val="bg1"/>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en-US" sz="1050">
                          <a:solidFill>
                            <a:srgbClr val="FFFFFF"/>
                          </a:solidFill>
                          <a:effectLst/>
                          <a:latin typeface="+mn-lt"/>
                          <a:ea typeface="Times New Roman" panose="02020603050405020304" pitchFamily="18" charset="0"/>
                          <a:cs typeface="Calibri" panose="020F0502020204030204" pitchFamily="34"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kern="1200" dirty="0">
                          <a:solidFill>
                            <a:schemeClr val="bg1"/>
                          </a:solidFill>
                          <a:effectLst/>
                          <a:latin typeface="+mn-lt"/>
                          <a:ea typeface="Times New Roman" panose="02020603050405020304" pitchFamily="18" charset="0"/>
                          <a:cs typeface="Times New Roman" panose="02020603050405020304" pitchFamily="18" charset="0"/>
                        </a:rPr>
                        <a:t> </a:t>
                      </a: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fr-FR" sz="1200" kern="1200" smtClean="0">
                          <a:solidFill>
                            <a:schemeClr val="bg1"/>
                          </a:solidFill>
                          <a:effectLst/>
                          <a:latin typeface="+mn-lt"/>
                          <a:ea typeface="Times New Roman" panose="02020603050405020304" pitchFamily="18" charset="0"/>
                          <a:cs typeface="Times New Roman" panose="02020603050405020304" pitchFamily="18" charset="0"/>
                        </a:rPr>
                        <a:t>Groupe d’experts techniques sur l’inspection non-intrusive </a:t>
                      </a:r>
                      <a:endParaRPr lang="en-US" sz="1200" kern="1200" dirty="0">
                        <a:solidFill>
                          <a:schemeClr val="bg1"/>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245899">
                <a:tc vMerge="1">
                  <a:txBody>
                    <a:bodyPr/>
                    <a:lstStyle/>
                    <a:p>
                      <a:endParaRPr lang="en-US"/>
                    </a:p>
                  </a:txBody>
                  <a:tcPr/>
                </a:tc>
                <a:tc>
                  <a:txBody>
                    <a:bodyPr/>
                    <a:lstStyle/>
                    <a:p>
                      <a:pPr marL="0" marR="0" algn="l">
                        <a:lnSpc>
                          <a:spcPct val="107000"/>
                        </a:lnSpc>
                        <a:spcBef>
                          <a:spcPts val="0"/>
                        </a:spcBef>
                        <a:spcAft>
                          <a:spcPts val="0"/>
                        </a:spcAft>
                      </a:pPr>
                      <a:r>
                        <a:rPr lang="en-US" sz="1050">
                          <a:solidFill>
                            <a:srgbClr val="FFFFFF"/>
                          </a:solidFill>
                          <a:effectLst/>
                          <a:latin typeface="+mn-lt"/>
                          <a:ea typeface="Times New Roman" panose="02020603050405020304" pitchFamily="18" charset="0"/>
                          <a:cs typeface="Calibri" panose="020F0502020204030204" pitchFamily="34"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a:solidFill>
                            <a:srgbClr val="FFFFFF"/>
                          </a:solidFill>
                          <a:effectLst/>
                          <a:latin typeface="+mn-lt"/>
                          <a:ea typeface="Times New Roman" panose="02020603050405020304" pitchFamily="18" charset="0"/>
                          <a:cs typeface="Times New Roman" panose="02020603050405020304" pitchFamily="18"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bg1"/>
                          </a:solidFill>
                          <a:effectLst/>
                          <a:latin typeface="+mn-lt"/>
                          <a:ea typeface="Times New Roman" panose="02020603050405020304" pitchFamily="18" charset="0"/>
                          <a:cs typeface="Times New Roman" panose="02020603050405020304" pitchFamily="18" charset="0"/>
                        </a:rPr>
                        <a:t>Groupe</a:t>
                      </a:r>
                      <a:r>
                        <a:rPr lang="en-US" sz="1200" kern="1200" dirty="0" smtClean="0">
                          <a:solidFill>
                            <a:schemeClr val="bg1"/>
                          </a:solidFill>
                          <a:effectLst/>
                          <a:latin typeface="+mn-lt"/>
                          <a:ea typeface="Times New Roman" panose="02020603050405020304" pitchFamily="18" charset="0"/>
                          <a:cs typeface="Times New Roman" panose="02020603050405020304" pitchFamily="18" charset="0"/>
                        </a:rPr>
                        <a:t> de travail GTAFE</a:t>
                      </a: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en-US" sz="1050" dirty="0">
                          <a:solidFill>
                            <a:srgbClr val="FFFFFF"/>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kern="1200" dirty="0" smtClean="0">
                          <a:solidFill>
                            <a:schemeClr val="bg1"/>
                          </a:solidFill>
                          <a:effectLst/>
                          <a:latin typeface="+mn-lt"/>
                          <a:ea typeface="Times New Roman" panose="02020603050405020304" pitchFamily="18" charset="0"/>
                          <a:cs typeface="Times New Roman" panose="02020603050405020304" pitchFamily="18" charset="0"/>
                        </a:rPr>
                        <a:t>Comité de contact  RPCV/PNR</a:t>
                      </a:r>
                      <a:endParaRPr lang="en-US" sz="1200" kern="12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B9CA"/>
                    </a:solidFill>
                  </a:tcPr>
                </a:tc>
              </a:tr>
              <a:tr h="371903">
                <a:tc rowSpan="5">
                  <a:txBody>
                    <a:bodyPr/>
                    <a:lstStyle/>
                    <a:p>
                      <a:pPr marL="0" marR="0" algn="ctr">
                        <a:lnSpc>
                          <a:spcPct val="107000"/>
                        </a:lnSpc>
                        <a:spcBef>
                          <a:spcPts val="0"/>
                        </a:spcBef>
                        <a:spcAft>
                          <a:spcPts val="0"/>
                        </a:spcAft>
                      </a:pPr>
                      <a:r>
                        <a:rPr lang="en-US" sz="1200" b="1" dirty="0" smtClean="0">
                          <a:solidFill>
                            <a:srgbClr val="FFFFFF"/>
                          </a:solidFill>
                          <a:effectLst/>
                          <a:latin typeface="+mn-lt"/>
                          <a:ea typeface="Times New Roman" panose="02020603050405020304" pitchFamily="18" charset="0"/>
                          <a:cs typeface="Times New Roman" panose="02020603050405020304" pitchFamily="18" charset="0"/>
                        </a:rPr>
                        <a:t>RÉUNIONS HYBRIDES </a:t>
                      </a:r>
                      <a:endParaRPr lang="en-US" sz="1050" b="1" dirty="0">
                        <a:effectLst/>
                        <a:latin typeface="+mn-lt"/>
                        <a:ea typeface="Calibri" panose="020F0502020204030204" pitchFamily="34" charset="0"/>
                        <a:cs typeface="Times New Roman" panose="02020603050405020304" pitchFamily="18" charset="0"/>
                      </a:endParaRPr>
                    </a:p>
                  </a:txBody>
                  <a:tcPr marL="31737" marR="31737"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gestion</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 la CKR</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Groupe</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 travail sur la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mesure</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 la performance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defTabSz="914400" rtl="0" eaLnBrk="1" latinLnBrk="0" hangingPunct="1">
                        <a:lnSpc>
                          <a:spcPct val="107000"/>
                        </a:lnSpc>
                        <a:spcBef>
                          <a:spcPts val="0"/>
                        </a:spcBef>
                        <a:spcAft>
                          <a:spcPts val="0"/>
                        </a:spcAft>
                      </a:pP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Groupe</a:t>
                      </a:r>
                      <a:r>
                        <a:rPr lang="en-US" sz="1200" kern="120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consultatif</a:t>
                      </a:r>
                      <a:r>
                        <a:rPr lang="en-US" sz="1200" kern="1200" dirty="0" smtClean="0">
                          <a:solidFill>
                            <a:srgbClr val="FFFFFF"/>
                          </a:solidFill>
                          <a:effectLst/>
                          <a:latin typeface="+mn-lt"/>
                          <a:ea typeface="Times New Roman" panose="02020603050405020304" pitchFamily="18" charset="0"/>
                          <a:cs typeface="Times New Roman" panose="02020603050405020304" pitchFamily="18" charset="0"/>
                        </a:rPr>
                        <a:t> du </a:t>
                      </a: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secteur</a:t>
                      </a:r>
                      <a:r>
                        <a:rPr lang="en-US" sz="1200" kern="120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kern="1200" dirty="0" err="1" smtClean="0">
                          <a:solidFill>
                            <a:srgbClr val="FFFFFF"/>
                          </a:solidFill>
                          <a:effectLst/>
                          <a:latin typeface="+mn-lt"/>
                          <a:ea typeface="Times New Roman" panose="02020603050405020304" pitchFamily="18" charset="0"/>
                          <a:cs typeface="Times New Roman" panose="02020603050405020304" pitchFamily="18" charset="0"/>
                        </a:rPr>
                        <a:t>privé</a:t>
                      </a:r>
                      <a:endParaRPr lang="en-US" sz="1200" kern="1200" dirty="0">
                        <a:solidFill>
                          <a:srgbClr val="FFFFFF"/>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r>
              <a:tr h="456083">
                <a:tc vMerge="1">
                  <a:txBody>
                    <a:bodyPr/>
                    <a:lstStyle/>
                    <a:p>
                      <a:endParaRPr lang="en-US"/>
                    </a:p>
                  </a:txBody>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technique de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l’évaluation</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en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douane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smtClean="0">
                          <a:solidFill>
                            <a:schemeClr val="bg1"/>
                          </a:solidFill>
                          <a:effectLst/>
                          <a:latin typeface="+mn-lt"/>
                          <a:ea typeface="Times New Roman" panose="02020603050405020304" pitchFamily="18" charset="0"/>
                          <a:cs typeface="Times New Roman" panose="02020603050405020304" pitchFamily="18" charset="0"/>
                        </a:rPr>
                        <a:t>Sous-</a:t>
                      </a: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comité</a:t>
                      </a:r>
                      <a:r>
                        <a:rPr lang="en-US" sz="1200" dirty="0" smtClean="0">
                          <a:solidFill>
                            <a:schemeClr val="bg1"/>
                          </a:solidFill>
                          <a:effectLst/>
                          <a:latin typeface="+mn-lt"/>
                          <a:ea typeface="Times New Roman" panose="02020603050405020304" pitchFamily="18" charset="0"/>
                          <a:cs typeface="Times New Roman" panose="02020603050405020304" pitchFamily="18" charset="0"/>
                        </a:rPr>
                        <a:t> </a:t>
                      </a: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scientifiuque</a:t>
                      </a:r>
                      <a:r>
                        <a:rPr lang="en-US" sz="1200" dirty="0" smtClean="0">
                          <a:solidFill>
                            <a:schemeClr val="bg1"/>
                          </a:solidFill>
                          <a:effectLst/>
                          <a:latin typeface="+mn-lt"/>
                          <a:ea typeface="Times New Roman" panose="02020603050405020304" pitchFamily="18" charset="0"/>
                          <a:cs typeface="Times New Roman" panose="02020603050405020304" pitchFamily="18" charset="0"/>
                        </a:rPr>
                        <a:t> du </a:t>
                      </a: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Système</a:t>
                      </a:r>
                      <a:r>
                        <a:rPr lang="en-US" sz="1200" dirty="0" smtClean="0">
                          <a:solidFill>
                            <a:schemeClr val="bg1"/>
                          </a:solidFill>
                          <a:effectLst/>
                          <a:latin typeface="+mn-lt"/>
                          <a:ea typeface="Times New Roman" panose="02020603050405020304" pitchFamily="18" charset="0"/>
                          <a:cs typeface="Times New Roman" panose="02020603050405020304" pitchFamily="18" charset="0"/>
                        </a:rPr>
                        <a:t> </a:t>
                      </a: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harmonisé</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Groupe</a:t>
                      </a:r>
                      <a:r>
                        <a:rPr lang="en-US" sz="1200" baseline="0" dirty="0" smtClean="0">
                          <a:solidFill>
                            <a:schemeClr val="bg1"/>
                          </a:solidFill>
                          <a:effectLst/>
                          <a:latin typeface="+mn-lt"/>
                          <a:ea typeface="Times New Roman" panose="02020603050405020304" pitchFamily="18" charset="0"/>
                          <a:cs typeface="Times New Roman" panose="02020603050405020304" pitchFamily="18" charset="0"/>
                        </a:rPr>
                        <a:t> sur la </a:t>
                      </a:r>
                      <a:r>
                        <a:rPr lang="en-US" sz="1200" baseline="0" dirty="0" err="1" smtClean="0">
                          <a:solidFill>
                            <a:schemeClr val="bg1"/>
                          </a:solidFill>
                          <a:effectLst/>
                          <a:latin typeface="+mn-lt"/>
                          <a:ea typeface="Times New Roman" panose="02020603050405020304" pitchFamily="18" charset="0"/>
                          <a:cs typeface="Times New Roman" panose="02020603050405020304" pitchFamily="18" charset="0"/>
                        </a:rPr>
                        <a:t>contrefaçon</a:t>
                      </a:r>
                      <a:r>
                        <a:rPr lang="en-US" sz="1200" baseline="0" dirty="0" smtClean="0">
                          <a:solidFill>
                            <a:schemeClr val="bg1"/>
                          </a:solidFill>
                          <a:effectLst/>
                          <a:latin typeface="+mn-lt"/>
                          <a:ea typeface="Times New Roman" panose="02020603050405020304" pitchFamily="18" charset="0"/>
                          <a:cs typeface="Times New Roman" panose="02020603050405020304" pitchFamily="18" charset="0"/>
                        </a:rPr>
                        <a:t> et le </a:t>
                      </a:r>
                      <a:r>
                        <a:rPr lang="en-US" sz="1200" baseline="0" dirty="0" err="1" smtClean="0">
                          <a:solidFill>
                            <a:schemeClr val="bg1"/>
                          </a:solidFill>
                          <a:effectLst/>
                          <a:latin typeface="+mn-lt"/>
                          <a:ea typeface="Times New Roman" panose="02020603050405020304" pitchFamily="18" charset="0"/>
                          <a:cs typeface="Times New Roman" panose="02020603050405020304" pitchFamily="18" charset="0"/>
                        </a:rPr>
                        <a:t>piratage</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r>
              <a:tr h="434805">
                <a:tc vMerge="1">
                  <a:txBody>
                    <a:bodyPr/>
                    <a:lstStyle/>
                    <a:p>
                      <a:endParaRPr lang="en-US"/>
                    </a:p>
                  </a:txBody>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technique des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règles</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d’origine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fr-FR" sz="1200" dirty="0" smtClean="0">
                          <a:solidFill>
                            <a:schemeClr val="bg1"/>
                          </a:solidFill>
                          <a:effectLst/>
                          <a:latin typeface="+mn-lt"/>
                          <a:ea typeface="Times New Roman" panose="02020603050405020304" pitchFamily="18" charset="0"/>
                          <a:cs typeface="Times New Roman" panose="02020603050405020304" pitchFamily="18" charset="0"/>
                        </a:rPr>
                        <a:t>Groupe de travail sur le contrôle et la facilitation des passagers</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fr-FR" sz="1200" dirty="0" smtClean="0">
                          <a:solidFill>
                            <a:schemeClr val="bg1"/>
                          </a:solidFill>
                          <a:effectLst/>
                          <a:latin typeface="+mn-lt"/>
                          <a:ea typeface="Times New Roman" panose="02020603050405020304" pitchFamily="18" charset="0"/>
                          <a:cs typeface="Times New Roman" panose="02020603050405020304" pitchFamily="18" charset="0"/>
                        </a:rPr>
                        <a:t>Le Groupe de travail sur le respect de la loi et la lutte contre la fraude en matière de recettes </a:t>
                      </a:r>
                      <a:endParaRPr lang="en-US" sz="12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Groupe</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 travail SAFE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r>
              <a:tr h="371903">
                <a:tc vMerge="1">
                  <a:txBody>
                    <a:bodyPr/>
                    <a:lstStyle/>
                    <a:p>
                      <a:endParaRPr lang="en-US"/>
                    </a:p>
                  </a:txBody>
                  <a:tcPr/>
                </a:tc>
                <a:tc>
                  <a:txBody>
                    <a:bodyPr/>
                    <a:lstStyle/>
                    <a:p>
                      <a:pPr marL="0" marR="0" algn="l">
                        <a:lnSpc>
                          <a:spcPct val="107000"/>
                        </a:lnSpc>
                        <a:spcBef>
                          <a:spcPts val="0"/>
                        </a:spcBef>
                        <a:spcAft>
                          <a:spcPts val="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smtClean="0">
                          <a:solidFill>
                            <a:schemeClr val="bg1"/>
                          </a:solidFill>
                          <a:effectLst/>
                          <a:latin typeface="+mn-lt"/>
                          <a:ea typeface="Times New Roman" panose="02020603050405020304" pitchFamily="18" charset="0"/>
                          <a:cs typeface="Times New Roman" panose="02020603050405020304" pitchFamily="18" charset="0"/>
                        </a:rPr>
                        <a:t>Sous-</a:t>
                      </a:r>
                      <a:r>
                        <a:rPr lang="en-US" sz="1200" dirty="0" err="1" smtClean="0">
                          <a:solidFill>
                            <a:schemeClr val="bg1"/>
                          </a:solidFill>
                          <a:effectLst/>
                          <a:latin typeface="+mn-lt"/>
                          <a:ea typeface="Times New Roman" panose="02020603050405020304" pitchFamily="18" charset="0"/>
                          <a:cs typeface="Times New Roman" panose="02020603050405020304" pitchFamily="18" charset="0"/>
                        </a:rPr>
                        <a:t>comité</a:t>
                      </a:r>
                      <a:r>
                        <a:rPr lang="en-US" sz="1200" baseline="0" dirty="0" smtClean="0">
                          <a:solidFill>
                            <a:schemeClr val="bg1"/>
                          </a:solidFill>
                          <a:effectLst/>
                          <a:latin typeface="+mn-lt"/>
                          <a:ea typeface="Times New Roman" panose="02020603050405020304" pitchFamily="18" charset="0"/>
                          <a:cs typeface="Times New Roman" panose="02020603050405020304" pitchFamily="18" charset="0"/>
                        </a:rPr>
                        <a:t> de revision du </a:t>
                      </a:r>
                      <a:r>
                        <a:rPr lang="en-US" sz="1200" baseline="0" dirty="0" err="1" smtClean="0">
                          <a:solidFill>
                            <a:schemeClr val="bg1"/>
                          </a:solidFill>
                          <a:effectLst/>
                          <a:latin typeface="+mn-lt"/>
                          <a:ea typeface="Times New Roman" panose="02020603050405020304" pitchFamily="18" charset="0"/>
                          <a:cs typeface="Times New Roman" panose="02020603050405020304" pitchFamily="18" charset="0"/>
                        </a:rPr>
                        <a:t>Système</a:t>
                      </a:r>
                      <a:r>
                        <a:rPr lang="en-US" sz="1200" baseline="0" dirty="0" smtClean="0">
                          <a:solidFill>
                            <a:schemeClr val="bg1"/>
                          </a:solidFill>
                          <a:effectLst/>
                          <a:latin typeface="+mn-lt"/>
                          <a:ea typeface="Times New Roman" panose="02020603050405020304" pitchFamily="18" charset="0"/>
                          <a:cs typeface="Times New Roman" panose="02020603050405020304" pitchFamily="18" charset="0"/>
                        </a:rPr>
                        <a:t> </a:t>
                      </a:r>
                      <a:r>
                        <a:rPr lang="en-US" sz="1200" baseline="0" dirty="0" err="1" smtClean="0">
                          <a:solidFill>
                            <a:schemeClr val="bg1"/>
                          </a:solidFill>
                          <a:effectLst/>
                          <a:latin typeface="+mn-lt"/>
                          <a:ea typeface="Times New Roman" panose="02020603050405020304" pitchFamily="18" charset="0"/>
                          <a:cs typeface="Times New Roman" panose="02020603050405020304" pitchFamily="18" charset="0"/>
                        </a:rPr>
                        <a:t>harmonisé</a:t>
                      </a:r>
                      <a:r>
                        <a:rPr lang="en-US" sz="1200" baseline="0" dirty="0" smtClean="0">
                          <a:solidFill>
                            <a:schemeClr val="bg1"/>
                          </a:solidFill>
                          <a:effectLst/>
                          <a:latin typeface="+mn-lt"/>
                          <a:ea typeface="Times New Roman" panose="02020603050405020304" pitchFamily="18" charset="0"/>
                          <a:cs typeface="Times New Roman" panose="02020603050405020304" pitchFamily="18" charset="0"/>
                        </a:rPr>
                        <a:t> </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marL="0" marR="0" algn="l">
                        <a:lnSpc>
                          <a:spcPct val="107000"/>
                        </a:lnSpc>
                        <a:spcBef>
                          <a:spcPts val="0"/>
                        </a:spcBef>
                        <a:spcAft>
                          <a:spcPts val="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r>
              <a:tr h="185952">
                <a:tc rowSpan="5">
                  <a:txBody>
                    <a:bodyPr/>
                    <a:lstStyle/>
                    <a:p>
                      <a:pPr marL="0" marR="0" algn="ctr">
                        <a:lnSpc>
                          <a:spcPct val="107000"/>
                        </a:lnSpc>
                        <a:spcBef>
                          <a:spcPts val="0"/>
                        </a:spcBef>
                        <a:spcAft>
                          <a:spcPts val="0"/>
                        </a:spcAft>
                      </a:pPr>
                      <a:r>
                        <a:rPr lang="fr-FR" sz="1200" b="1" dirty="0" smtClean="0">
                          <a:solidFill>
                            <a:srgbClr val="FFFFFF"/>
                          </a:solidFill>
                          <a:effectLst/>
                          <a:latin typeface="+mn-lt"/>
                          <a:ea typeface="Times New Roman" panose="02020603050405020304" pitchFamily="18" charset="0"/>
                          <a:cs typeface="Times New Roman" panose="02020603050405020304" pitchFamily="18" charset="0"/>
                        </a:rPr>
                        <a:t>RÉUNIONS EN FACE À FACE </a:t>
                      </a:r>
                      <a:endParaRPr lang="en-US" sz="1050" b="1" dirty="0">
                        <a:effectLst/>
                        <a:latin typeface="+mn-lt"/>
                        <a:ea typeface="Calibri" panose="020F0502020204030204" pitchFamily="34" charset="0"/>
                        <a:cs typeface="Times New Roman" panose="02020603050405020304" pitchFamily="18" charset="0"/>
                      </a:endParaRPr>
                    </a:p>
                  </a:txBody>
                  <a:tcPr marL="31737" marR="31737" marT="0" marB="0" vert="vert27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Conseil</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 la lute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contre</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la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fraude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050" dirty="0">
                          <a:solidFill>
                            <a:srgbClr val="FFFFFF"/>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r>
              <a:tr h="371903">
                <a:tc vMerge="1">
                  <a:txBody>
                    <a:bodyPr/>
                    <a:lstStyle/>
                    <a:p>
                      <a:endParaRPr lang="en-US"/>
                    </a:p>
                  </a:txBody>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technique permanent</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du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renforcement</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des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capacités</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4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r>
              <a:tr h="371903">
                <a:tc vMerge="1">
                  <a:txBody>
                    <a:bodyPr/>
                    <a:lstStyle/>
                    <a:p>
                      <a:endParaRPr lang="en-US"/>
                    </a:p>
                  </a:txBody>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du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Systeme</a:t>
                      </a:r>
                      <a:r>
                        <a:rPr lang="en-US" sz="1200" baseline="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baseline="0" dirty="0" err="1" smtClean="0">
                          <a:solidFill>
                            <a:srgbClr val="FFFFFF"/>
                          </a:solidFill>
                          <a:effectLst/>
                          <a:latin typeface="+mn-lt"/>
                          <a:ea typeface="Times New Roman" panose="02020603050405020304" pitchFamily="18" charset="0"/>
                          <a:cs typeface="Times New Roman" panose="02020603050405020304" pitchFamily="18" charset="0"/>
                        </a:rPr>
                        <a:t>harmonisé</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Comité</a:t>
                      </a:r>
                      <a:r>
                        <a:rPr lang="en-US" sz="120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dirty="0" err="1" smtClean="0">
                          <a:solidFill>
                            <a:srgbClr val="FFFFFF"/>
                          </a:solidFill>
                          <a:effectLst/>
                          <a:latin typeface="+mn-lt"/>
                          <a:ea typeface="Times New Roman" panose="02020603050405020304" pitchFamily="18" charset="0"/>
                          <a:cs typeface="Times New Roman" panose="02020603050405020304" pitchFamily="18" charset="0"/>
                        </a:rPr>
                        <a:t>d’Audit</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050" dirty="0">
                          <a:solidFill>
                            <a:srgbClr val="FFFFFF"/>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fr-BE" sz="1200" dirty="0" smtClean="0">
                          <a:solidFill>
                            <a:srgbClr val="FFFFFF"/>
                          </a:solidFill>
                          <a:effectLst/>
                          <a:latin typeface="+mn-lt"/>
                          <a:ea typeface="Calibri" panose="020F0502020204030204" pitchFamily="34" charset="0"/>
                          <a:cs typeface="Times New Roman" panose="02020603050405020304" pitchFamily="18" charset="0"/>
                        </a:rPr>
                        <a:t>Comité</a:t>
                      </a:r>
                      <a:r>
                        <a:rPr lang="fr-BE" sz="1200" baseline="0" dirty="0" smtClean="0">
                          <a:solidFill>
                            <a:srgbClr val="FFFFFF"/>
                          </a:solidFill>
                          <a:effectLst/>
                          <a:latin typeface="+mn-lt"/>
                          <a:ea typeface="Calibri" panose="020F0502020204030204" pitchFamily="34" charset="0"/>
                          <a:cs typeface="Times New Roman" panose="02020603050405020304" pitchFamily="18" charset="0"/>
                        </a:rPr>
                        <a:t> financier</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050">
                          <a:solidFill>
                            <a:srgbClr val="FFFFFF"/>
                          </a:solidFill>
                          <a:effectLst/>
                          <a:latin typeface="+mn-lt"/>
                          <a:ea typeface="Times New Roman" panose="02020603050405020304" pitchFamily="18" charset="0"/>
                          <a:cs typeface="Calibri" panose="020F0502020204030204" pitchFamily="34"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r>
              <a:tr h="185952">
                <a:tc vMerge="1">
                  <a:txBody>
                    <a:bodyPr/>
                    <a:lstStyle/>
                    <a:p>
                      <a:endParaRPr lang="en-US"/>
                    </a:p>
                  </a:txBody>
                  <a:tcPr/>
                </a:tc>
                <a:tc>
                  <a:txBody>
                    <a:bodyPr/>
                    <a:lstStyle/>
                    <a:p>
                      <a:pPr marL="0" marR="0" algn="l">
                        <a:lnSpc>
                          <a:spcPct val="107000"/>
                        </a:lnSpc>
                        <a:spcBef>
                          <a:spcPts val="0"/>
                        </a:spcBef>
                        <a:spcAft>
                          <a:spcPts val="0"/>
                        </a:spcAft>
                      </a:pPr>
                      <a:r>
                        <a:rPr lang="en-US" sz="1200" dirty="0" smtClean="0">
                          <a:solidFill>
                            <a:srgbClr val="FFFFFF"/>
                          </a:solidFill>
                          <a:effectLst/>
                          <a:latin typeface="+mn-lt"/>
                          <a:ea typeface="Times New Roman" panose="02020603050405020304" pitchFamily="18" charset="0"/>
                          <a:cs typeface="Times New Roman" panose="02020603050405020304" pitchFamily="18" charset="0"/>
                        </a:rPr>
                        <a:t>Commission</a:t>
                      </a:r>
                      <a:r>
                        <a:rPr lang="en-US" sz="1200" baseline="0" dirty="0" smtClean="0">
                          <a:solidFill>
                            <a:srgbClr val="FFFFFF"/>
                          </a:solidFill>
                          <a:effectLst/>
                          <a:latin typeface="+mn-lt"/>
                          <a:ea typeface="Times New Roman" panose="02020603050405020304" pitchFamily="18" charset="0"/>
                          <a:cs typeface="Times New Roman" panose="02020603050405020304" pitchFamily="18" charset="0"/>
                        </a:rPr>
                        <a:t> de </a:t>
                      </a:r>
                      <a:r>
                        <a:rPr lang="en-US" sz="1200" baseline="0" dirty="0" err="1" smtClean="0">
                          <a:solidFill>
                            <a:srgbClr val="FFFFFF"/>
                          </a:solidFill>
                          <a:effectLst/>
                          <a:latin typeface="+mn-lt"/>
                          <a:ea typeface="Times New Roman" panose="02020603050405020304" pitchFamily="18" charset="0"/>
                          <a:cs typeface="Times New Roman" panose="02020603050405020304" pitchFamily="18" charset="0"/>
                        </a:rPr>
                        <a:t>politique</a:t>
                      </a:r>
                      <a:r>
                        <a:rPr lang="en-US" sz="1200" baseline="0" dirty="0" smtClean="0">
                          <a:solidFill>
                            <a:srgbClr val="FFFFFF"/>
                          </a:solidFill>
                          <a:effectLst/>
                          <a:latin typeface="+mn-lt"/>
                          <a:ea typeface="Times New Roman" panose="02020603050405020304" pitchFamily="18" charset="0"/>
                          <a:cs typeface="Times New Roman" panose="02020603050405020304" pitchFamily="18" charset="0"/>
                        </a:rPr>
                        <a:t> </a:t>
                      </a:r>
                      <a:r>
                        <a:rPr lang="en-US" sz="1200" baseline="0" dirty="0" err="1" smtClean="0">
                          <a:solidFill>
                            <a:srgbClr val="FFFFFF"/>
                          </a:solidFill>
                          <a:effectLst/>
                          <a:latin typeface="+mn-lt"/>
                          <a:ea typeface="Times New Roman" panose="02020603050405020304" pitchFamily="18" charset="0"/>
                          <a:cs typeface="Times New Roman" panose="02020603050405020304" pitchFamily="18" charset="0"/>
                        </a:rPr>
                        <a:t>générale</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050">
                          <a:solidFill>
                            <a:srgbClr val="FFFFFF"/>
                          </a:solidFill>
                          <a:effectLst/>
                          <a:latin typeface="+mn-lt"/>
                          <a:ea typeface="Times New Roman" panose="02020603050405020304" pitchFamily="18" charset="0"/>
                          <a:cs typeface="Calibri" panose="020F0502020204030204" pitchFamily="34" charset="0"/>
                        </a:rPr>
                        <a:t> </a:t>
                      </a:r>
                      <a:endParaRPr lang="en-US" sz="105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marL="0" marR="0" algn="l">
                        <a:lnSpc>
                          <a:spcPct val="107000"/>
                        </a:lnSpc>
                        <a:spcBef>
                          <a:spcPts val="0"/>
                        </a:spcBef>
                        <a:spcAft>
                          <a:spcPts val="0"/>
                        </a:spcAft>
                      </a:pPr>
                      <a:r>
                        <a:rPr lang="en-US" sz="1050" dirty="0">
                          <a:solidFill>
                            <a:srgbClr val="FFFFFF"/>
                          </a:solidFill>
                          <a:effectLst/>
                          <a:latin typeface="+mn-lt"/>
                          <a:ea typeface="Times New Roman" panose="02020603050405020304" pitchFamily="18" charset="0"/>
                          <a:cs typeface="Calibri" panose="020F0502020204030204" pitchFamily="34" charset="0"/>
                        </a:rPr>
                        <a:t> </a:t>
                      </a:r>
                      <a:endParaRPr lang="en-US" sz="1050" dirty="0">
                        <a:effectLst/>
                        <a:latin typeface="+mn-lt"/>
                        <a:ea typeface="Calibri" panose="020F0502020204030204" pitchFamily="34" charset="0"/>
                        <a:cs typeface="Times New Roman" panose="02020603050405020304" pitchFamily="18" charset="0"/>
                      </a:endParaRPr>
                    </a:p>
                  </a:txBody>
                  <a:tcPr marL="31737" marR="3173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r>
              <a:tr h="77470">
                <a:tc>
                  <a:txBody>
                    <a:bodyPr/>
                    <a:lstStyle/>
                    <a:p>
                      <a:pPr algn="l">
                        <a:lnSpc>
                          <a:spcPct val="107000"/>
                        </a:lnSpc>
                      </a:pPr>
                      <a:endParaRPr lang="en-US" sz="500" dirty="0">
                        <a:effectLst/>
                        <a:latin typeface="Calibri" panose="020F0502020204030204" pitchFamily="34" charset="0"/>
                        <a:cs typeface="Times New Roman" panose="02020603050405020304" pitchFamily="18" charset="0"/>
                      </a:endParaRPr>
                    </a:p>
                  </a:txBody>
                  <a:tcPr marL="31737" marR="31737" marT="0" marB="0" anchor="b">
                    <a:lnL>
                      <a:noFill/>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737" marR="31737" marT="0" marB="0" anchor="b">
                    <a:lnL w="12700" cap="flat" cmpd="sng" algn="ctr">
                      <a:solidFill>
                        <a:schemeClr val="bg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ct val="107000"/>
                        </a:lnSpc>
                      </a:pPr>
                      <a:endParaRPr lang="en-US" sz="500">
                        <a:effectLst/>
                        <a:latin typeface="Calibri" panose="020F0502020204030204" pitchFamily="34" charset="0"/>
                        <a:cs typeface="Times New Roman" panose="02020603050405020304" pitchFamily="18" charset="0"/>
                      </a:endParaRPr>
                    </a:p>
                  </a:txBody>
                  <a:tcPr marL="31737" marR="31737" marT="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a:lnSpc>
                          <a:spcPct val="107000"/>
                        </a:lnSpc>
                      </a:pPr>
                      <a:endParaRPr lang="en-US" sz="500" dirty="0">
                        <a:effectLst/>
                        <a:latin typeface="Calibri" panose="020F0502020204030204" pitchFamily="34" charset="0"/>
                        <a:cs typeface="Times New Roman" panose="02020603050405020304" pitchFamily="18" charset="0"/>
                      </a:endParaRPr>
                    </a:p>
                  </a:txBody>
                  <a:tcPr marL="31737" marR="31737" marT="0" marB="0" anchor="b">
                    <a:lnL>
                      <a:noFill/>
                    </a:lnL>
                    <a:lnR>
                      <a:noFill/>
                    </a:lnR>
                    <a:lnT w="12700" cap="flat" cmpd="sng" algn="ctr">
                      <a:solidFill>
                        <a:srgbClr val="FFFFFF"/>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81785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D4852C-0274-6449-830D-B532D706843E}"/>
              </a:ext>
            </a:extLst>
          </p:cNvPr>
          <p:cNvSpPr>
            <a:spLocks noGrp="1"/>
          </p:cNvSpPr>
          <p:nvPr>
            <p:ph type="title"/>
          </p:nvPr>
        </p:nvSpPr>
        <p:spPr/>
        <p:txBody>
          <a:bodyPr/>
          <a:lstStyle/>
          <a:p>
            <a:r>
              <a:rPr lang="fr-FR" dirty="0"/>
              <a:t>Merci pour votre attention!</a:t>
            </a:r>
            <a:endParaRPr lang="en-US" dirty="0"/>
          </a:p>
        </p:txBody>
      </p:sp>
      <p:sp>
        <p:nvSpPr>
          <p:cNvPr id="6" name="Slide Number Placeholder 5">
            <a:extLst>
              <a:ext uri="{FF2B5EF4-FFF2-40B4-BE49-F238E27FC236}">
                <a16:creationId xmlns:a16="http://schemas.microsoft.com/office/drawing/2014/main" xmlns="" id="{C27CE01C-C01A-F24D-A7FD-4EABE9309AAE}"/>
              </a:ext>
            </a:extLst>
          </p:cNvPr>
          <p:cNvSpPr>
            <a:spLocks noGrp="1"/>
          </p:cNvSpPr>
          <p:nvPr>
            <p:ph type="sldNum" sz="quarter" idx="4"/>
          </p:nvPr>
        </p:nvSpPr>
        <p:spPr/>
        <p:txBody>
          <a:bodyPr/>
          <a:lstStyle/>
          <a:p>
            <a:fld id="{9F9C9D7E-A62C-AB4F-805D-1B13780151A0}" type="slidenum">
              <a:rPr lang="en-US" smtClean="0"/>
              <a:pPr/>
              <a:t>7</a:t>
            </a:fld>
            <a:endParaRPr lang="en-US" dirty="0"/>
          </a:p>
        </p:txBody>
      </p:sp>
    </p:spTree>
    <p:extLst>
      <p:ext uri="{BB962C8B-B14F-4D97-AF65-F5344CB8AC3E}">
        <p14:creationId xmlns:p14="http://schemas.microsoft.com/office/powerpoint/2010/main" val="4248250983"/>
      </p:ext>
    </p:extLst>
  </p:cSld>
  <p:clrMapOvr>
    <a:masterClrMapping/>
  </p:clrMapOvr>
</p:sld>
</file>

<file path=ppt/theme/theme1.xml><?xml version="1.0" encoding="utf-8"?>
<a:theme xmlns:a="http://schemas.openxmlformats.org/drawingml/2006/main" name="WCO Title slide">
  <a:themeElements>
    <a:clrScheme name="WCO">
      <a:dk1>
        <a:srgbClr val="0082C3"/>
      </a:dk1>
      <a:lt1>
        <a:srgbClr val="FFFFFF"/>
      </a:lt1>
      <a:dk2>
        <a:srgbClr val="575756"/>
      </a:dk2>
      <a:lt2>
        <a:srgbClr val="D0D0D0"/>
      </a:lt2>
      <a:accent1>
        <a:srgbClr val="009FE3"/>
      </a:accent1>
      <a:accent2>
        <a:srgbClr val="009E92"/>
      </a:accent2>
      <a:accent3>
        <a:srgbClr val="0059A7"/>
      </a:accent3>
      <a:accent4>
        <a:srgbClr val="E83844"/>
      </a:accent4>
      <a:accent5>
        <a:srgbClr val="AA2485"/>
      </a:accent5>
      <a:accent6>
        <a:srgbClr val="EB6109"/>
      </a:accent6>
      <a:hlink>
        <a:srgbClr val="009FE3"/>
      </a:hlink>
      <a:folHlink>
        <a:srgbClr val="AA24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_WCO_FR" id="{D2794B16-3ED6-2F45-885C-CFE4C2A9513B}" vid="{5A29D8F6-C4B0-8841-A6F8-57574DF6BB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WCO PPT Presentation_FR</Template>
  <TotalTime>132</TotalTime>
  <Words>694</Words>
  <Application>Microsoft Office PowerPoint</Application>
  <PresentationFormat>On-screen Show (4:3)</PresentationFormat>
  <Paragraphs>150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Times New Roman</vt:lpstr>
      <vt:lpstr>Wingdings</vt:lpstr>
      <vt:lpstr>WCO Title slide</vt:lpstr>
      <vt:lpstr>PowerPoint Presentation</vt:lpstr>
      <vt:lpstr>Contexte de la CPG et du Conseil</vt:lpstr>
      <vt:lpstr>Évolution des réunions de l'OMD </vt:lpstr>
      <vt:lpstr>Impact des réunions en ligne et basées sur des documents </vt:lpstr>
      <vt:lpstr>Réunions de l'OMD pour 2021/2022</vt:lpstr>
      <vt:lpstr>Comment rationaliser le calendrier des réunions à l'avenir? </vt:lpstr>
      <vt:lpstr>Merci pour votre attention!</vt:lpstr>
    </vt:vector>
  </TitlesOfParts>
  <Company>WCO-OMD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Medina</dc:creator>
  <cp:lastModifiedBy>Michelle Medina</cp:lastModifiedBy>
  <cp:revision>22</cp:revision>
  <dcterms:created xsi:type="dcterms:W3CDTF">2021-03-17T17:44:11Z</dcterms:created>
  <dcterms:modified xsi:type="dcterms:W3CDTF">2021-03-18T18:55:44Z</dcterms:modified>
</cp:coreProperties>
</file>